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94" r:id="rId11"/>
    <p:sldId id="298" r:id="rId12"/>
    <p:sldId id="299" r:id="rId13"/>
    <p:sldId id="300" r:id="rId14"/>
    <p:sldId id="301" r:id="rId15"/>
    <p:sldId id="295" r:id="rId16"/>
    <p:sldId id="297" r:id="rId17"/>
    <p:sldId id="274" r:id="rId18"/>
    <p:sldId id="275" r:id="rId19"/>
    <p:sldId id="276" r:id="rId20"/>
    <p:sldId id="284" r:id="rId21"/>
    <p:sldId id="286" r:id="rId22"/>
    <p:sldId id="287" r:id="rId23"/>
    <p:sldId id="285" r:id="rId24"/>
    <p:sldId id="289" r:id="rId25"/>
    <p:sldId id="293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ED7D30"/>
    <a:srgbClr val="D2464E"/>
    <a:srgbClr val="8FAADC"/>
    <a:srgbClr val="E2AC88"/>
    <a:srgbClr val="4472C4"/>
    <a:srgbClr val="71C4B3"/>
    <a:srgbClr val="FFA3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0"/>
    <p:restoredTop sz="96327"/>
  </p:normalViewPr>
  <p:slideViewPr>
    <p:cSldViewPr snapToGrid="0">
      <p:cViewPr varScale="1">
        <p:scale>
          <a:sx n="108" d="100"/>
          <a:sy n="108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E56B-1E5A-104A-058E-AA56EAB51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94E61-62FE-AD24-5C07-311662A8E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D390-3F75-38DA-5947-E804B115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C47E3-5E80-751C-BB1D-BF82C626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C8DA-B026-78EF-E564-3A260553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95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8001-DD92-82CF-9785-FAA6414D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00E7A-21E4-130E-8E45-A7E95E9C8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20B61-4904-3DDE-C617-025FD7C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1C08-71CE-26B6-B2CC-518EA117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2B317-B2E5-C51E-7F3B-4997C156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403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93FBC-2970-BD9F-0D43-9164A0037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3E0B6-8358-26EA-A23A-12CC3DB9C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7AE66-8134-FB13-4DFE-146062EA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91A42-6D0F-0A01-8745-FEE5039A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1CEE-635E-2122-CFF1-0EC91812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80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A5BEE-05A4-FBD5-D213-2B97A877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2C2CD-E781-4651-A9F8-21CEA6E3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65DC-9596-8909-76A1-A5C6C472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F2D75-7C08-8BD5-F743-833DA1D8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0DFFF-B059-6B73-F7A3-6FF5A16D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021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0100-838A-134E-55DD-39CF7AA7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85F19-3508-7D7E-B5E6-2693BFF6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4159-1120-FB15-E887-1F6C4A44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02EA7-8FA6-CB2B-A7C3-656EE9EE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ACBD-5535-D11A-AFB5-4784ACBA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809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258F-051B-B816-D78B-1BB7C36A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6B454-CFDE-F095-C73B-8DE4AFBC8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B888A-593E-223D-BE93-98458841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B68E6-3DD5-E5E9-5DDD-90A0DF44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6AC55-6EC4-F753-0784-7A3ACFD7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38E46-2DF1-FE56-0B9A-D3C04B09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717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C268-2A22-440A-033B-9E22D070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3FD6-456F-9510-47A4-EA91C1316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6F24-7BBF-B401-1A7F-11882EF8B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68D1-E69C-4FD9-0EF8-7C8A33DD2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CBA14-3BFF-7A7D-5AC7-4357E4371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4DC2B-7216-CC29-3162-52607F8D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6776C-D797-B20E-6BCE-BD4DC191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304372-A672-494B-4FF7-F8FBB39A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878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868D-5927-88DD-D073-6446C0C9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BD632-BA6E-CBD7-D576-1E6D9CFC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1C78-DA26-C958-F211-BD843F8B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A3404-F211-A69F-689F-B0E88913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02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BAE56-C336-5BA9-C5F8-136BB7B8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EF728-76E9-09F0-5102-B98AFD93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22EB9-94E3-40EF-63B0-E79E0D8D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863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AFB9-807D-B4A6-40C2-7B3CAC7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9E514-FFC3-B9EC-D978-9BA204C0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1C43B-290E-E425-5B4E-8EEA80AC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34AE8-86A8-FED5-F080-E6AADF38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BBF4C-7D25-A472-A870-4FDB9AE9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73FF2-9F90-8921-A542-D7D14053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098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A5DB-CEFF-A422-3ACB-43B4DC95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F918C-E16E-0856-C23B-655B696C7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75357-D0C2-9B9D-D23D-0970D5A68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45BF4-70BF-DF66-E56A-A55A686C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37F8D-A8FE-0B31-A581-2CFA76A7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F109B-1619-D92E-9112-217718C2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13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7A6EA-785B-88AE-7B0E-9CB57F88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EAF09-0BA4-1291-9575-C0DA70F6F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0595D-F3E6-BB76-CDBA-EEC56BD38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C77E-5357-5844-8863-C8BB869D9DF3}" type="datetimeFigureOut">
              <a:rPr lang="en-DE" smtClean="0"/>
              <a:t>07.02.25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68EB-1281-C206-00EB-C06843C3B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08A98-31AA-8005-4897-A49B57A76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F6E8-1FA8-4A4F-8B8E-95C60AE377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278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ology.unt.edu/~jajohnson/Chromatogram_Interpretation" TargetMode="Externa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.unt.edu/~jajohnson/Chromatogram_Interpretation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hyperlink" Target="https://evolution.berkeley.edu/evolution-101/the-history-of-life-looking-at-the-patterns/using-the-tree-for-classification/" TargetMode="Externa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4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me-id.com/english-1/molecular-services-1/dna-barcoding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about-genomics/fact-sheets/DNA-Sequencing-Costs-Data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D61D-1358-0B3B-813D-0689E4FEA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A brief guide on DNA barcoding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21737-86EF-710D-9705-E0A82C10D4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981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A974-B73B-5AC8-F9F2-FE77C5E8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.ab1 </a:t>
            </a:r>
            <a:r>
              <a:rPr lang="en-DE" dirty="0">
                <a:cs typeface="Consolas" panose="020B0609020204030204" pitchFamily="49" charset="0"/>
              </a:rPr>
              <a:t>(</a:t>
            </a:r>
            <a:r>
              <a:rPr lang="en-GB" dirty="0">
                <a:cs typeface="Consolas" panose="020B0609020204030204" pitchFamily="49" charset="0"/>
              </a:rPr>
              <a:t>Applied Biosystems Trace File)</a:t>
            </a:r>
            <a:endParaRPr lang="en-DE" dirty="0"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C2DA3-0E0F-F9AD-5571-67BCA8BA7CAC}"/>
              </a:ext>
            </a:extLst>
          </p:cNvPr>
          <p:cNvSpPr txBox="1"/>
          <p:nvPr/>
        </p:nvSpPr>
        <p:spPr>
          <a:xfrm>
            <a:off x="1056903" y="1500683"/>
            <a:ext cx="951213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Binary file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Sanger sequencing chromatogram results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/>
              <a:t>Raw chromatogram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/>
              <a:t>Quality scores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DE" dirty="0"/>
              <a:t>Processed base calls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Specialized programs used for visualizing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5414B-E16E-6D2E-FA49-35832D20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71" y="4191636"/>
            <a:ext cx="7772400" cy="26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3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A2D3-EC84-4526-CCF4-B9AA60A5E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74EC-2ACC-2FFA-5A99-2FB96CED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084"/>
            <a:ext cx="10515600" cy="1325563"/>
          </a:xfrm>
        </p:spPr>
        <p:txBody>
          <a:bodyPr/>
          <a:lstStyle/>
          <a:p>
            <a:r>
              <a:rPr lang="en-DE" dirty="0"/>
              <a:t>Features of a good run</a:t>
            </a:r>
          </a:p>
        </p:txBody>
      </p:sp>
      <p:pic>
        <p:nvPicPr>
          <p:cNvPr id="3074" name="Picture 2" descr="Good Sequence Chromatogram">
            <a:extLst>
              <a:ext uri="{FF2B5EF4-FFF2-40B4-BE49-F238E27FC236}">
                <a16:creationId xmlns:a16="http://schemas.microsoft.com/office/drawing/2014/main" id="{C627CAF1-0DF1-7F97-1981-128D400E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7" y="1412392"/>
            <a:ext cx="6337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d Sequence Chromatogram">
            <a:extLst>
              <a:ext uri="{FF2B5EF4-FFF2-40B4-BE49-F238E27FC236}">
                <a16:creationId xmlns:a16="http://schemas.microsoft.com/office/drawing/2014/main" id="{C1B23B66-376A-5DAA-465B-43DCAF37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77" y="3303104"/>
            <a:ext cx="6324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d Sequence Chromatogram">
            <a:extLst>
              <a:ext uri="{FF2B5EF4-FFF2-40B4-BE49-F238E27FC236}">
                <a16:creationId xmlns:a16="http://schemas.microsoft.com/office/drawing/2014/main" id="{ADB4D714-A0F6-C2C3-EEA5-7A737A0D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77" y="5117616"/>
            <a:ext cx="6362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92630-10F4-3926-814E-6C8675B0E289}"/>
              </a:ext>
            </a:extLst>
          </p:cNvPr>
          <p:cNvSpPr txBox="1"/>
          <p:nvPr/>
        </p:nvSpPr>
        <p:spPr>
          <a:xfrm>
            <a:off x="7738303" y="1946476"/>
            <a:ext cx="255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DE" dirty="0"/>
              <a:t>venly spaced peaks, lack of baseline ‘noise’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19EC9-F350-D75C-4853-268CD1E10A65}"/>
              </a:ext>
            </a:extLst>
          </p:cNvPr>
          <p:cNvSpPr txBox="1"/>
          <p:nvPr/>
        </p:nvSpPr>
        <p:spPr>
          <a:xfrm>
            <a:off x="7738303" y="3799088"/>
            <a:ext cx="255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baseline ‘noise’, still OK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06863-0CB3-28D9-7FBB-692E9032B6A6}"/>
              </a:ext>
            </a:extLst>
          </p:cNvPr>
          <p:cNvSpPr txBox="1"/>
          <p:nvPr/>
        </p:nvSpPr>
        <p:spPr>
          <a:xfrm>
            <a:off x="7738303" y="5613600"/>
            <a:ext cx="255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much baseline ’noise’</a:t>
            </a:r>
            <a:endParaRPr lang="en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39DC1-FAE0-8085-73C6-AC1C9961C40C}"/>
              </a:ext>
            </a:extLst>
          </p:cNvPr>
          <p:cNvCxnSpPr/>
          <p:nvPr/>
        </p:nvCxnSpPr>
        <p:spPr>
          <a:xfrm flipH="1">
            <a:off x="5989983" y="4122253"/>
            <a:ext cx="1444487" cy="63527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6834E6-9966-334E-B23E-B37E02858741}"/>
              </a:ext>
            </a:extLst>
          </p:cNvPr>
          <p:cNvCxnSpPr>
            <a:cxnSpLocks/>
          </p:cNvCxnSpPr>
          <p:nvPr/>
        </p:nvCxnSpPr>
        <p:spPr>
          <a:xfrm flipH="1">
            <a:off x="5155096" y="5942292"/>
            <a:ext cx="2484782" cy="5777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0AF007-1D7A-D4D9-86EE-230A3905B556}"/>
              </a:ext>
            </a:extLst>
          </p:cNvPr>
          <p:cNvSpPr txBox="1"/>
          <p:nvPr/>
        </p:nvSpPr>
        <p:spPr>
          <a:xfrm>
            <a:off x="8745468" y="6304626"/>
            <a:ext cx="3446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u="sng" dirty="0"/>
              <a:t>s</a:t>
            </a:r>
            <a:r>
              <a:rPr lang="en-DE" sz="1100" u="sng" dirty="0"/>
              <a:t>ource</a:t>
            </a:r>
            <a:r>
              <a:rPr lang="en-DE" sz="1100" dirty="0"/>
              <a:t>: </a:t>
            </a:r>
            <a:r>
              <a:rPr lang="en-GB" sz="1100" dirty="0">
                <a:hlinkClick r:id="rId5"/>
              </a:rPr>
              <a:t> University of North Texas, Dept of Biological Sciences 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7424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9977-E6A5-A302-2512-8F3FDF9D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A778-A91B-B1DA-7105-3D0D0712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systematic errors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47226-B999-3B64-9DBC-49F0C858CC3C}"/>
              </a:ext>
            </a:extLst>
          </p:cNvPr>
          <p:cNvSpPr txBox="1"/>
          <p:nvPr/>
        </p:nvSpPr>
        <p:spPr>
          <a:xfrm>
            <a:off x="838200" y="1690688"/>
            <a:ext cx="9250018" cy="32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DE" dirty="0"/>
              <a:t>Misscalling a peak</a:t>
            </a:r>
          </a:p>
          <a:p>
            <a:pPr>
              <a:lnSpc>
                <a:spcPct val="300000"/>
              </a:lnSpc>
            </a:pPr>
            <a:r>
              <a:rPr lang="en-DE" dirty="0"/>
              <a:t>Missplacing peaks</a:t>
            </a:r>
          </a:p>
          <a:p>
            <a:pPr>
              <a:lnSpc>
                <a:spcPct val="300000"/>
              </a:lnSpc>
            </a:pPr>
            <a:r>
              <a:rPr lang="en-DE" dirty="0"/>
              <a:t>Heterozygous peaks</a:t>
            </a:r>
          </a:p>
          <a:p>
            <a:pPr>
              <a:lnSpc>
                <a:spcPct val="300000"/>
              </a:lnSpc>
            </a:pPr>
            <a:r>
              <a:rPr lang="en-DE" dirty="0"/>
              <a:t>Loss of resolution at the ends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694950-B971-6F94-59D4-C10A4C12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49" y="1027906"/>
            <a:ext cx="2273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9B93A2-15AA-A60C-CA2B-CD9E58E60253}"/>
              </a:ext>
            </a:extLst>
          </p:cNvPr>
          <p:cNvSpPr txBox="1"/>
          <p:nvPr/>
        </p:nvSpPr>
        <p:spPr>
          <a:xfrm>
            <a:off x="8745468" y="6304626"/>
            <a:ext cx="3446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u="sng" dirty="0"/>
              <a:t>s</a:t>
            </a:r>
            <a:r>
              <a:rPr lang="en-DE" sz="1100" u="sng" dirty="0"/>
              <a:t>ource</a:t>
            </a:r>
            <a:r>
              <a:rPr lang="en-DE" sz="1100" dirty="0"/>
              <a:t>: </a:t>
            </a:r>
            <a:r>
              <a:rPr lang="en-GB" sz="1100" dirty="0">
                <a:hlinkClick r:id="rId3"/>
              </a:rPr>
              <a:t> University of North Texas, Dept of Biological Sciences </a:t>
            </a:r>
            <a:endParaRPr lang="en-DE" sz="11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5CD9D4-6301-A1DA-023F-844ED820B289}"/>
              </a:ext>
            </a:extLst>
          </p:cNvPr>
          <p:cNvCxnSpPr/>
          <p:nvPr/>
        </p:nvCxnSpPr>
        <p:spPr>
          <a:xfrm flipV="1">
            <a:off x="2835965" y="1364974"/>
            <a:ext cx="6109252" cy="168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4A79F0-4784-502C-E5DA-3EBADB1E7FCA}"/>
              </a:ext>
            </a:extLst>
          </p:cNvPr>
          <p:cNvSpPr/>
          <p:nvPr/>
        </p:nvSpPr>
        <p:spPr>
          <a:xfrm>
            <a:off x="8993838" y="897869"/>
            <a:ext cx="212034" cy="22793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148" name="Picture 4" descr="SNP example">
            <a:extLst>
              <a:ext uri="{FF2B5EF4-FFF2-40B4-BE49-F238E27FC236}">
                <a16:creationId xmlns:a16="http://schemas.microsoft.com/office/drawing/2014/main" id="{62844220-01D5-B30F-9F0C-E519C297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84" y="3384274"/>
            <a:ext cx="2298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59F3D-1985-B97F-09D5-7705A19552C4}"/>
              </a:ext>
            </a:extLst>
          </p:cNvPr>
          <p:cNvSpPr/>
          <p:nvPr/>
        </p:nvSpPr>
        <p:spPr>
          <a:xfrm>
            <a:off x="7815395" y="3315203"/>
            <a:ext cx="140677" cy="22793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64807-3D2F-BF03-00AB-E7692FB0E2F0}"/>
              </a:ext>
            </a:extLst>
          </p:cNvPr>
          <p:cNvCxnSpPr>
            <a:cxnSpLocks/>
          </p:cNvCxnSpPr>
          <p:nvPr/>
        </p:nvCxnSpPr>
        <p:spPr>
          <a:xfrm>
            <a:off x="2925832" y="3953341"/>
            <a:ext cx="4836767" cy="1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69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241A3-B359-840E-EC96-AEF7AB2F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92AD-3708-6FFA-171C-53FD2CF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85"/>
            <a:ext cx="10515600" cy="1325563"/>
          </a:xfrm>
        </p:spPr>
        <p:txBody>
          <a:bodyPr/>
          <a:lstStyle/>
          <a:p>
            <a:r>
              <a:rPr lang="en-DE" dirty="0"/>
              <a:t>Trim the ends of the trace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A1CDA-52E3-9F10-8699-82E0BDBB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8" y="3613574"/>
            <a:ext cx="11380464" cy="3030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8BCF54-293F-FA68-42D6-867663B0AF9C}"/>
              </a:ext>
            </a:extLst>
          </p:cNvPr>
          <p:cNvSpPr txBox="1"/>
          <p:nvPr/>
        </p:nvSpPr>
        <p:spPr>
          <a:xfrm>
            <a:off x="565079" y="1389185"/>
            <a:ext cx="1036662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Search for undetermined bases at the 5` and 3` end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Mask upstream and downstream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Inspect the presence of other undeteremined bases using the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Export as a Staden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1CAA0-61A5-426E-8976-B75457AE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96" y="1889268"/>
            <a:ext cx="7112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C0CB8-B65C-8CA5-4D25-6240696E8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00" b="11606"/>
          <a:stretch/>
        </p:blipFill>
        <p:spPr>
          <a:xfrm>
            <a:off x="6765207" y="2373351"/>
            <a:ext cx="393700" cy="278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08323-06B8-0DB5-E506-B2E47B427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93"/>
          <a:stretch/>
        </p:blipFill>
        <p:spPr>
          <a:xfrm>
            <a:off x="3104308" y="2754576"/>
            <a:ext cx="381000" cy="3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0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ADBC-2065-8792-195B-F8A86D84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Build contigs of paired sequences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8E11C43D-355E-C1A7-7436-79E984638BB7}"/>
              </a:ext>
            </a:extLst>
          </p:cNvPr>
          <p:cNvSpPr/>
          <p:nvPr/>
        </p:nvSpPr>
        <p:spPr>
          <a:xfrm>
            <a:off x="4279075" y="3099460"/>
            <a:ext cx="3633849" cy="249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65DE48D-DFE4-AF77-AAC1-BE091A7A3FE1}"/>
              </a:ext>
            </a:extLst>
          </p:cNvPr>
          <p:cNvSpPr/>
          <p:nvPr/>
        </p:nvSpPr>
        <p:spPr>
          <a:xfrm flipH="1" flipV="1">
            <a:off x="4279075" y="3513117"/>
            <a:ext cx="3633849" cy="2493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C932AB0-8120-8FE0-9E57-294B2D608C57}"/>
              </a:ext>
            </a:extLst>
          </p:cNvPr>
          <p:cNvSpPr/>
          <p:nvPr/>
        </p:nvSpPr>
        <p:spPr>
          <a:xfrm flipV="1">
            <a:off x="4279075" y="3926774"/>
            <a:ext cx="3633849" cy="2493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BDABD-D8E8-879D-E064-50241FA74DE1}"/>
              </a:ext>
            </a:extLst>
          </p:cNvPr>
          <p:cNvSpPr txBox="1"/>
          <p:nvPr/>
        </p:nvSpPr>
        <p:spPr>
          <a:xfrm>
            <a:off x="3055917" y="3070262"/>
            <a:ext cx="7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dirty="0">
                <a:solidFill>
                  <a:srgbClr val="4572C4"/>
                </a:solidFill>
              </a:rPr>
              <a:t>Forward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4BC56-B463-F269-906E-129D90353888}"/>
              </a:ext>
            </a:extLst>
          </p:cNvPr>
          <p:cNvSpPr txBox="1"/>
          <p:nvPr/>
        </p:nvSpPr>
        <p:spPr>
          <a:xfrm>
            <a:off x="3055917" y="3483919"/>
            <a:ext cx="757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dirty="0">
                <a:solidFill>
                  <a:srgbClr val="ED7D30"/>
                </a:solidFill>
              </a:rPr>
              <a:t>Reverse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EB958-D874-1957-014A-0CE3FB3094C9}"/>
              </a:ext>
            </a:extLst>
          </p:cNvPr>
          <p:cNvSpPr txBox="1"/>
          <p:nvPr/>
        </p:nvSpPr>
        <p:spPr>
          <a:xfrm>
            <a:off x="2970413" y="3903571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dirty="0"/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390615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A2CC3-E502-7395-0CAA-44243F8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DFD-1E13-1F77-8F8F-48313DC7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Consolas" panose="020B0609020204030204" pitchFamily="49" charset="0"/>
                <a:cs typeface="Consolas" panose="020B0609020204030204" pitchFamily="49" charset="0"/>
              </a:rPr>
              <a:t>.fasta</a:t>
            </a:r>
            <a:endParaRPr lang="en-DE" dirty="0"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BB587-F866-C834-74BC-D471D3D681D5}"/>
              </a:ext>
            </a:extLst>
          </p:cNvPr>
          <p:cNvSpPr txBox="1"/>
          <p:nvPr/>
        </p:nvSpPr>
        <p:spPr>
          <a:xfrm>
            <a:off x="1056903" y="1500683"/>
            <a:ext cx="951213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Text file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Stores sequence data (both nucleotide, and amino acid)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Text editors can be used to visualize it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A6CF6-C261-1F63-5BD3-540D4899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7" y="3537003"/>
            <a:ext cx="11321740" cy="17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5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342A-94A8-DBC7-1D6A-2CD6E6B9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Newick 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95046-51EE-D5D7-AF6D-8AAB7C64CDE5}"/>
              </a:ext>
            </a:extLst>
          </p:cNvPr>
          <p:cNvSpPr txBox="1"/>
          <p:nvPr/>
        </p:nvSpPr>
        <p:spPr>
          <a:xfrm>
            <a:off x="1056903" y="1500683"/>
            <a:ext cx="951213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Text file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Stores phylogenies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dirty="0"/>
              <a:t>Text editors can be used to visualize it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DE" u="sng" dirty="0"/>
              <a:t>Structure</a:t>
            </a:r>
            <a:r>
              <a:rPr lang="en-DE" dirty="0"/>
              <a:t>: nested parentheses, nodes, branch lengths,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3F437-4F13-97E9-2F1F-AC45F2B793AB}"/>
              </a:ext>
            </a:extLst>
          </p:cNvPr>
          <p:cNvSpPr txBox="1"/>
          <p:nvPr/>
        </p:nvSpPr>
        <p:spPr>
          <a:xfrm>
            <a:off x="1056903" y="47193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((A,B),(C,D)E);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A0EF0-778E-324F-8982-BA67E079E30A}"/>
              </a:ext>
            </a:extLst>
          </p:cNvPr>
          <p:cNvSpPr txBox="1"/>
          <p:nvPr/>
        </p:nvSpPr>
        <p:spPr>
          <a:xfrm>
            <a:off x="8061820" y="3008779"/>
            <a:ext cx="30732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|--- A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|----|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|    |--- B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|----|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|    |    |--- C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|    |----|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-|         |--- D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</a:p>
          <a:p>
            <a:r>
              <a:rPr lang="en-DE" sz="2400" dirty="0">
                <a:latin typeface="Consolas" panose="020B0609020204030204" pitchFamily="49" charset="0"/>
                <a:cs typeface="Consolas" panose="020B0609020204030204" pitchFamily="49" charset="0"/>
              </a:rPr>
              <a:t> |------------- E</a:t>
            </a:r>
          </a:p>
        </p:txBody>
      </p:sp>
    </p:spTree>
    <p:extLst>
      <p:ext uri="{BB962C8B-B14F-4D97-AF65-F5344CB8AC3E}">
        <p14:creationId xmlns:p14="http://schemas.microsoft.com/office/powerpoint/2010/main" val="246878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9347-C37B-4F9C-F1BE-8D089C8B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a reference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00F8-8DFA-2CF6-665D-E58114F81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888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98BE-3FFE-6FCA-C1AF-B6512F1E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BOLD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1FE9F-4740-48B8-AF57-879D1315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4800"/>
            <a:ext cx="7772400" cy="1668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68091-31D9-A32D-4BA8-FF4E038BF143}"/>
              </a:ext>
            </a:extLst>
          </p:cNvPr>
          <p:cNvSpPr txBox="1"/>
          <p:nvPr/>
        </p:nvSpPr>
        <p:spPr>
          <a:xfrm>
            <a:off x="2209800" y="4603559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Database to store and analyze barcoding sequences</a:t>
            </a:r>
          </a:p>
        </p:txBody>
      </p:sp>
    </p:spTree>
    <p:extLst>
      <p:ext uri="{BB962C8B-B14F-4D97-AF65-F5344CB8AC3E}">
        <p14:creationId xmlns:p14="http://schemas.microsoft.com/office/powerpoint/2010/main" val="223704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62A4-D458-C7D9-BF6C-2210CB8E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entry for </a:t>
            </a:r>
            <a:r>
              <a:rPr lang="en-DE" i="1" dirty="0"/>
              <a:t>S.mediterranea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3B8C1-8B09-D324-239A-369CEA45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80" y="1690688"/>
            <a:ext cx="7772400" cy="4902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57B6C-71A1-7DF1-1D65-D45CDD33C18E}"/>
              </a:ext>
            </a:extLst>
          </p:cNvPr>
          <p:cNvSpPr txBox="1"/>
          <p:nvPr/>
        </p:nvSpPr>
        <p:spPr>
          <a:xfrm>
            <a:off x="7884160" y="1798598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D2464E"/>
                </a:solidFill>
              </a:rPr>
              <a:t>For downloading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45DC43-4D85-1425-AD43-F0118D23202D}"/>
              </a:ext>
            </a:extLst>
          </p:cNvPr>
          <p:cNvCxnSpPr/>
          <p:nvPr/>
        </p:nvCxnSpPr>
        <p:spPr>
          <a:xfrm>
            <a:off x="7884160" y="1690688"/>
            <a:ext cx="0" cy="585152"/>
          </a:xfrm>
          <a:prstGeom prst="line">
            <a:avLst/>
          </a:prstGeom>
          <a:ln w="38100">
            <a:solidFill>
              <a:srgbClr val="D246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2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BF38-096C-05BD-A892-AA73A549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B3819-5D7A-9532-F813-68F8BA766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548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FC92-B306-BB36-E82D-0196B0AB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Sidenote for controls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AD767-741F-680D-ACF7-B647C0546E7D}"/>
              </a:ext>
            </a:extLst>
          </p:cNvPr>
          <p:cNvSpPr txBox="1"/>
          <p:nvPr/>
        </p:nvSpPr>
        <p:spPr>
          <a:xfrm>
            <a:off x="838200" y="1910080"/>
            <a:ext cx="1034288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>
                <a:solidFill>
                  <a:srgbClr val="92D050"/>
                </a:solidFill>
              </a:rPr>
              <a:t>Positive control</a:t>
            </a:r>
            <a:r>
              <a:rPr lang="en-DE" dirty="0"/>
              <a:t>: we know what effect to expect</a:t>
            </a:r>
          </a:p>
          <a:p>
            <a:pPr>
              <a:lnSpc>
                <a:spcPct val="150000"/>
              </a:lnSpc>
            </a:pPr>
            <a:r>
              <a:rPr lang="en-DE" dirty="0">
                <a:solidFill>
                  <a:srgbClr val="D2464E"/>
                </a:solidFill>
              </a:rPr>
              <a:t>Negative control</a:t>
            </a:r>
            <a:r>
              <a:rPr lang="en-DE" dirty="0"/>
              <a:t>: we know that effect should not be present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A4281-514F-276B-6FC2-11D985387A5F}"/>
              </a:ext>
            </a:extLst>
          </p:cNvPr>
          <p:cNvSpPr txBox="1"/>
          <p:nvPr/>
        </p:nvSpPr>
        <p:spPr>
          <a:xfrm>
            <a:off x="3175000" y="4439920"/>
            <a:ext cx="19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Sample of interest</a:t>
            </a:r>
          </a:p>
        </p:txBody>
      </p:sp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16A876FB-6B44-C9C2-7BEA-E71C46ED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0" y="413660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2F3D0-C157-4813-147C-1DD373931839}"/>
              </a:ext>
            </a:extLst>
          </p:cNvPr>
          <p:cNvSpPr txBox="1"/>
          <p:nvPr/>
        </p:nvSpPr>
        <p:spPr>
          <a:xfrm>
            <a:off x="5958840" y="3771423"/>
            <a:ext cx="19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92D050"/>
                </a:solidFill>
              </a:rPr>
              <a:t>Possibly sister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511D1-59F5-7420-A340-E2B96D53DBC5}"/>
              </a:ext>
            </a:extLst>
          </p:cNvPr>
          <p:cNvSpPr txBox="1"/>
          <p:nvPr/>
        </p:nvSpPr>
        <p:spPr>
          <a:xfrm>
            <a:off x="5958840" y="4136608"/>
            <a:ext cx="19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92D050"/>
                </a:solidFill>
              </a:rPr>
              <a:t>Possibly sister species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2D3FA-DA04-4CCD-632B-D8427B330244}"/>
              </a:ext>
            </a:extLst>
          </p:cNvPr>
          <p:cNvSpPr txBox="1"/>
          <p:nvPr/>
        </p:nvSpPr>
        <p:spPr>
          <a:xfrm>
            <a:off x="5958840" y="4501793"/>
            <a:ext cx="1935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92D050"/>
                </a:solidFill>
              </a:rPr>
              <a:t>Possibly sister species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72329-A274-2549-4FFA-557FF7DAD239}"/>
              </a:ext>
            </a:extLst>
          </p:cNvPr>
          <p:cNvSpPr txBox="1"/>
          <p:nvPr/>
        </p:nvSpPr>
        <p:spPr>
          <a:xfrm>
            <a:off x="5958840" y="4866978"/>
            <a:ext cx="249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D2464E"/>
                </a:solidFill>
              </a:rPr>
              <a:t>Definitely not sister species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F80B4-0BA6-B4BC-4EB0-2FBDE1764DB5}"/>
              </a:ext>
            </a:extLst>
          </p:cNvPr>
          <p:cNvSpPr txBox="1"/>
          <p:nvPr/>
        </p:nvSpPr>
        <p:spPr>
          <a:xfrm>
            <a:off x="5958840" y="5232163"/>
            <a:ext cx="249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D2464E"/>
                </a:solidFill>
              </a:rPr>
              <a:t>Definitely not sister species</a:t>
            </a:r>
          </a:p>
        </p:txBody>
      </p:sp>
    </p:spTree>
    <p:extLst>
      <p:ext uri="{BB962C8B-B14F-4D97-AF65-F5344CB8AC3E}">
        <p14:creationId xmlns:p14="http://schemas.microsoft.com/office/powerpoint/2010/main" val="234925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6A02-73BD-1BD4-E716-51166614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Distinguishing species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2F7B3A-884F-3799-7789-B176BBE872A8}"/>
              </a:ext>
            </a:extLst>
          </p:cNvPr>
          <p:cNvGrpSpPr/>
          <p:nvPr/>
        </p:nvGrpSpPr>
        <p:grpSpPr>
          <a:xfrm>
            <a:off x="1093971" y="1690688"/>
            <a:ext cx="9427360" cy="4945117"/>
            <a:chOff x="1093971" y="1690688"/>
            <a:chExt cx="9427360" cy="4945117"/>
          </a:xfrm>
        </p:grpSpPr>
        <p:pic>
          <p:nvPicPr>
            <p:cNvPr id="4" name="Graphic 3" descr="Cow with solid fill">
              <a:extLst>
                <a:ext uri="{FF2B5EF4-FFF2-40B4-BE49-F238E27FC236}">
                  <a16:creationId xmlns:a16="http://schemas.microsoft.com/office/drawing/2014/main" id="{5DD73BBB-A456-9C7B-BC64-7C0849911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3971" y="207071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rab with solid fill">
              <a:extLst>
                <a:ext uri="{FF2B5EF4-FFF2-40B4-BE49-F238E27FC236}">
                  <a16:creationId xmlns:a16="http://schemas.microsoft.com/office/drawing/2014/main" id="{B511DF93-A906-7EDD-0D06-805994E3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8371" y="5721405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Duck with solid fill">
              <a:extLst>
                <a:ext uri="{FF2B5EF4-FFF2-40B4-BE49-F238E27FC236}">
                  <a16:creationId xmlns:a16="http://schemas.microsoft.com/office/drawing/2014/main" id="{BAD27DAE-54FE-62AA-2E11-4280D3909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3971" y="2987411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Fish with solid fill">
              <a:extLst>
                <a:ext uri="{FF2B5EF4-FFF2-40B4-BE49-F238E27FC236}">
                  <a16:creationId xmlns:a16="http://schemas.microsoft.com/office/drawing/2014/main" id="{B145D78D-CE01-9893-B4F9-07B288E7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3971" y="4734716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Frog with solid fill">
              <a:extLst>
                <a:ext uri="{FF2B5EF4-FFF2-40B4-BE49-F238E27FC236}">
                  <a16:creationId xmlns:a16="http://schemas.microsoft.com/office/drawing/2014/main" id="{61B3E2C8-9B8A-5315-5863-D20224CD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8371" y="3897208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1D3BAF-58C1-D7B4-0A7B-E055D4A53007}"/>
                </a:ext>
              </a:extLst>
            </p:cNvPr>
            <p:cNvSpPr txBox="1"/>
            <p:nvPr/>
          </p:nvSpPr>
          <p:spPr>
            <a:xfrm>
              <a:off x="2715491" y="1690688"/>
              <a:ext cx="1108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Has hair?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81AF8-6F75-2E58-A25F-E27902D38CD9}"/>
                </a:ext>
              </a:extLst>
            </p:cNvPr>
            <p:cNvSpPr txBox="1"/>
            <p:nvPr/>
          </p:nvSpPr>
          <p:spPr>
            <a:xfrm>
              <a:off x="4391891" y="1690688"/>
              <a:ext cx="157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Has two ears?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98B6DE-2A18-176E-CDC8-F1B8AAAF5E15}"/>
                </a:ext>
              </a:extLst>
            </p:cNvPr>
            <p:cNvSpPr txBox="1"/>
            <p:nvPr/>
          </p:nvSpPr>
          <p:spPr>
            <a:xfrm>
              <a:off x="6359773" y="1701378"/>
              <a:ext cx="157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Lives in water?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AAB3E2-0022-B977-F75E-55EDC1B64145}"/>
                </a:ext>
              </a:extLst>
            </p:cNvPr>
            <p:cNvSpPr txBox="1"/>
            <p:nvPr/>
          </p:nvSpPr>
          <p:spPr>
            <a:xfrm>
              <a:off x="8334703" y="1701378"/>
              <a:ext cx="2186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Has a endoskeleton?</a:t>
              </a:r>
            </a:p>
          </p:txBody>
        </p:sp>
        <p:pic>
          <p:nvPicPr>
            <p:cNvPr id="19" name="Graphic 18" descr="Tick with solid fill">
              <a:extLst>
                <a:ext uri="{FF2B5EF4-FFF2-40B4-BE49-F238E27FC236}">
                  <a16:creationId xmlns:a16="http://schemas.microsoft.com/office/drawing/2014/main" id="{4AB64973-B149-A8D2-7C6B-FB81CFA55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33699" y="2191937"/>
              <a:ext cx="671946" cy="671946"/>
            </a:xfrm>
            <a:prstGeom prst="rect">
              <a:avLst/>
            </a:prstGeom>
          </p:spPr>
        </p:pic>
        <p:pic>
          <p:nvPicPr>
            <p:cNvPr id="21" name="Graphic 20" descr="Close with solid fill">
              <a:extLst>
                <a:ext uri="{FF2B5EF4-FFF2-40B4-BE49-F238E27FC236}">
                  <a16:creationId xmlns:a16="http://schemas.microsoft.com/office/drawing/2014/main" id="{9EF4044E-5BF0-7835-7ED2-889DA05C5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3699" y="3093027"/>
              <a:ext cx="671946" cy="671946"/>
            </a:xfrm>
            <a:prstGeom prst="rect">
              <a:avLst/>
            </a:prstGeom>
          </p:spPr>
        </p:pic>
        <p:pic>
          <p:nvPicPr>
            <p:cNvPr id="22" name="Graphic 21" descr="Close with solid fill">
              <a:extLst>
                <a:ext uri="{FF2B5EF4-FFF2-40B4-BE49-F238E27FC236}">
                  <a16:creationId xmlns:a16="http://schemas.microsoft.com/office/drawing/2014/main" id="{22D5679B-068E-1065-7CB2-C466E476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3699" y="4018435"/>
              <a:ext cx="671946" cy="671946"/>
            </a:xfrm>
            <a:prstGeom prst="rect">
              <a:avLst/>
            </a:prstGeom>
          </p:spPr>
        </p:pic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8B4543BF-BA6B-8A3B-A1B2-D8CB8729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3699" y="4855943"/>
              <a:ext cx="671946" cy="671946"/>
            </a:xfrm>
            <a:prstGeom prst="rect">
              <a:avLst/>
            </a:prstGeom>
          </p:spPr>
        </p:pic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0AD811C1-C950-88FC-5FC0-E9E7FD13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3699" y="5842632"/>
              <a:ext cx="671946" cy="671946"/>
            </a:xfrm>
            <a:prstGeom prst="rect">
              <a:avLst/>
            </a:prstGeom>
          </p:spPr>
        </p:pic>
        <p:pic>
          <p:nvPicPr>
            <p:cNvPr id="25" name="Graphic 24" descr="Tick with solid fill">
              <a:extLst>
                <a:ext uri="{FF2B5EF4-FFF2-40B4-BE49-F238E27FC236}">
                  <a16:creationId xmlns:a16="http://schemas.microsoft.com/office/drawing/2014/main" id="{6FC74905-E05B-9F72-B6AA-59B3C495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2499" y="2191937"/>
              <a:ext cx="671946" cy="671946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13754D88-8369-C0B6-A3FD-F938F6F0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62499" y="4855943"/>
              <a:ext cx="671946" cy="671946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D58C9C5C-B6CD-E5E1-6044-65B68E31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62499" y="5842632"/>
              <a:ext cx="671946" cy="671946"/>
            </a:xfrm>
            <a:prstGeom prst="rect">
              <a:avLst/>
            </a:prstGeom>
          </p:spPr>
        </p:pic>
        <p:pic>
          <p:nvPicPr>
            <p:cNvPr id="30" name="Graphic 29" descr="Tick with solid fill">
              <a:extLst>
                <a:ext uri="{FF2B5EF4-FFF2-40B4-BE49-F238E27FC236}">
                  <a16:creationId xmlns:a16="http://schemas.microsoft.com/office/drawing/2014/main" id="{8EFE434F-8CFD-BAB7-0BA7-2781E18B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2499" y="3108638"/>
              <a:ext cx="671946" cy="671946"/>
            </a:xfrm>
            <a:prstGeom prst="rect">
              <a:avLst/>
            </a:prstGeom>
          </p:spPr>
        </p:pic>
        <p:pic>
          <p:nvPicPr>
            <p:cNvPr id="31" name="Graphic 30" descr="Tick with solid fill">
              <a:extLst>
                <a:ext uri="{FF2B5EF4-FFF2-40B4-BE49-F238E27FC236}">
                  <a16:creationId xmlns:a16="http://schemas.microsoft.com/office/drawing/2014/main" id="{09310988-818E-FE7E-3706-4155C6447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2499" y="4013573"/>
              <a:ext cx="671946" cy="671946"/>
            </a:xfrm>
            <a:prstGeom prst="rect">
              <a:avLst/>
            </a:prstGeom>
          </p:spPr>
        </p:pic>
        <p:pic>
          <p:nvPicPr>
            <p:cNvPr id="37" name="Graphic 36" descr="Tick with solid fill">
              <a:extLst>
                <a:ext uri="{FF2B5EF4-FFF2-40B4-BE49-F238E27FC236}">
                  <a16:creationId xmlns:a16="http://schemas.microsoft.com/office/drawing/2014/main" id="{8D930675-9DE4-D0EA-B9F3-BE3BFA1B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8145" y="4157220"/>
              <a:ext cx="671946" cy="671946"/>
            </a:xfrm>
            <a:prstGeom prst="rect">
              <a:avLst/>
            </a:prstGeom>
          </p:spPr>
        </p:pic>
        <p:pic>
          <p:nvPicPr>
            <p:cNvPr id="40" name="Graphic 39" descr="Tick with solid fill">
              <a:extLst>
                <a:ext uri="{FF2B5EF4-FFF2-40B4-BE49-F238E27FC236}">
                  <a16:creationId xmlns:a16="http://schemas.microsoft.com/office/drawing/2014/main" id="{DA685B90-B978-592F-CB9A-24B09F33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8145" y="5073921"/>
              <a:ext cx="671946" cy="671946"/>
            </a:xfrm>
            <a:prstGeom prst="rect">
              <a:avLst/>
            </a:prstGeom>
          </p:spPr>
        </p:pic>
        <p:pic>
          <p:nvPicPr>
            <p:cNvPr id="41" name="Graphic 40" descr="Tick with solid fill">
              <a:extLst>
                <a:ext uri="{FF2B5EF4-FFF2-40B4-BE49-F238E27FC236}">
                  <a16:creationId xmlns:a16="http://schemas.microsoft.com/office/drawing/2014/main" id="{7409B26B-613D-C584-2748-C29AE05B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8145" y="5842632"/>
              <a:ext cx="671946" cy="671946"/>
            </a:xfrm>
            <a:prstGeom prst="rect">
              <a:avLst/>
            </a:prstGeom>
          </p:spPr>
        </p:pic>
        <p:pic>
          <p:nvPicPr>
            <p:cNvPr id="42" name="Graphic 41" descr="Close with solid fill">
              <a:extLst>
                <a:ext uri="{FF2B5EF4-FFF2-40B4-BE49-F238E27FC236}">
                  <a16:creationId xmlns:a16="http://schemas.microsoft.com/office/drawing/2014/main" id="{0F0E816A-5DB9-9EB4-BF18-95D94EC0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8145" y="2253570"/>
              <a:ext cx="671946" cy="671946"/>
            </a:xfrm>
            <a:prstGeom prst="rect">
              <a:avLst/>
            </a:prstGeom>
          </p:spPr>
        </p:pic>
        <p:pic>
          <p:nvPicPr>
            <p:cNvPr id="43" name="Graphic 42" descr="Close with solid fill">
              <a:extLst>
                <a:ext uri="{FF2B5EF4-FFF2-40B4-BE49-F238E27FC236}">
                  <a16:creationId xmlns:a16="http://schemas.microsoft.com/office/drawing/2014/main" id="{4266824A-3495-7F75-FC33-6321BBC0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8145" y="3240259"/>
              <a:ext cx="671946" cy="671946"/>
            </a:xfrm>
            <a:prstGeom prst="rect">
              <a:avLst/>
            </a:prstGeom>
          </p:spPr>
        </p:pic>
        <p:pic>
          <p:nvPicPr>
            <p:cNvPr id="44" name="Graphic 43" descr="Tick with solid fill">
              <a:extLst>
                <a:ext uri="{FF2B5EF4-FFF2-40B4-BE49-F238E27FC236}">
                  <a16:creationId xmlns:a16="http://schemas.microsoft.com/office/drawing/2014/main" id="{7068E109-2BF8-75A8-B4C2-4F7225F3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2044" y="2156366"/>
              <a:ext cx="671946" cy="671946"/>
            </a:xfrm>
            <a:prstGeom prst="rect">
              <a:avLst/>
            </a:prstGeom>
          </p:spPr>
        </p:pic>
        <p:pic>
          <p:nvPicPr>
            <p:cNvPr id="46" name="Graphic 45" descr="Close with solid fill">
              <a:extLst>
                <a:ext uri="{FF2B5EF4-FFF2-40B4-BE49-F238E27FC236}">
                  <a16:creationId xmlns:a16="http://schemas.microsoft.com/office/drawing/2014/main" id="{2A7E5F24-43E6-B043-19F6-7FBC3D30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92044" y="5842632"/>
              <a:ext cx="671946" cy="671946"/>
            </a:xfrm>
            <a:prstGeom prst="rect">
              <a:avLst/>
            </a:prstGeom>
          </p:spPr>
        </p:pic>
        <p:pic>
          <p:nvPicPr>
            <p:cNvPr id="47" name="Graphic 46" descr="Tick with solid fill">
              <a:extLst>
                <a:ext uri="{FF2B5EF4-FFF2-40B4-BE49-F238E27FC236}">
                  <a16:creationId xmlns:a16="http://schemas.microsoft.com/office/drawing/2014/main" id="{D3FE2451-B840-EAF0-5832-02333054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2044" y="3073067"/>
              <a:ext cx="671946" cy="671946"/>
            </a:xfrm>
            <a:prstGeom prst="rect">
              <a:avLst/>
            </a:prstGeom>
          </p:spPr>
        </p:pic>
        <p:pic>
          <p:nvPicPr>
            <p:cNvPr id="48" name="Graphic 47" descr="Tick with solid fill">
              <a:extLst>
                <a:ext uri="{FF2B5EF4-FFF2-40B4-BE49-F238E27FC236}">
                  <a16:creationId xmlns:a16="http://schemas.microsoft.com/office/drawing/2014/main" id="{FDDE579F-3AFE-52B4-5FA1-443C615AB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2044" y="3978002"/>
              <a:ext cx="671946" cy="671946"/>
            </a:xfrm>
            <a:prstGeom prst="rect">
              <a:avLst/>
            </a:prstGeom>
          </p:spPr>
        </p:pic>
        <p:pic>
          <p:nvPicPr>
            <p:cNvPr id="49" name="Graphic 48" descr="Tick with solid fill">
              <a:extLst>
                <a:ext uri="{FF2B5EF4-FFF2-40B4-BE49-F238E27FC236}">
                  <a16:creationId xmlns:a16="http://schemas.microsoft.com/office/drawing/2014/main" id="{962083E2-7BA3-B866-B5CD-B92715A0C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92044" y="4963302"/>
              <a:ext cx="671946" cy="671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62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0FAF80-627F-CB62-FFCF-BB38641D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Distinguishing species</a:t>
            </a:r>
          </a:p>
        </p:txBody>
      </p:sp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98B0F142-C51D-D3DB-C4DA-2FBFABF69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71" y="2070710"/>
            <a:ext cx="914400" cy="914400"/>
          </a:xfrm>
          <a:prstGeom prst="rect">
            <a:avLst/>
          </a:prstGeom>
        </p:spPr>
      </p:pic>
      <p:pic>
        <p:nvPicPr>
          <p:cNvPr id="5" name="Graphic 4" descr="Crab with solid fill">
            <a:extLst>
              <a:ext uri="{FF2B5EF4-FFF2-40B4-BE49-F238E27FC236}">
                <a16:creationId xmlns:a16="http://schemas.microsoft.com/office/drawing/2014/main" id="{5A066811-BA8A-85DD-578E-0D163ECA6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371" y="5721405"/>
            <a:ext cx="914400" cy="914400"/>
          </a:xfrm>
          <a:prstGeom prst="rect">
            <a:avLst/>
          </a:prstGeom>
        </p:spPr>
      </p:pic>
      <p:pic>
        <p:nvPicPr>
          <p:cNvPr id="6" name="Graphic 5" descr="Duck with solid fill">
            <a:extLst>
              <a:ext uri="{FF2B5EF4-FFF2-40B4-BE49-F238E27FC236}">
                <a16:creationId xmlns:a16="http://schemas.microsoft.com/office/drawing/2014/main" id="{087A1403-1DC1-8876-4BA1-A3C79A0A8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3971" y="2987411"/>
            <a:ext cx="914400" cy="914400"/>
          </a:xfrm>
          <a:prstGeom prst="rect">
            <a:avLst/>
          </a:prstGeom>
        </p:spPr>
      </p:pic>
      <p:pic>
        <p:nvPicPr>
          <p:cNvPr id="7" name="Graphic 6" descr="Fish with solid fill">
            <a:extLst>
              <a:ext uri="{FF2B5EF4-FFF2-40B4-BE49-F238E27FC236}">
                <a16:creationId xmlns:a16="http://schemas.microsoft.com/office/drawing/2014/main" id="{E4C011F7-146C-E6EC-34F2-851F0BF34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971" y="4734716"/>
            <a:ext cx="914400" cy="914400"/>
          </a:xfrm>
          <a:prstGeom prst="rect">
            <a:avLst/>
          </a:prstGeom>
        </p:spPr>
      </p:pic>
      <p:pic>
        <p:nvPicPr>
          <p:cNvPr id="8" name="Graphic 7" descr="Frog with solid fill">
            <a:extLst>
              <a:ext uri="{FF2B5EF4-FFF2-40B4-BE49-F238E27FC236}">
                <a16:creationId xmlns:a16="http://schemas.microsoft.com/office/drawing/2014/main" id="{365DC4CF-C5CF-F357-1FC2-811AE67A2A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8371" y="389720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06570-8261-D14D-54FD-9CEE762D793C}"/>
              </a:ext>
            </a:extLst>
          </p:cNvPr>
          <p:cNvSpPr txBox="1"/>
          <p:nvPr/>
        </p:nvSpPr>
        <p:spPr>
          <a:xfrm>
            <a:off x="2466110" y="2343244"/>
            <a:ext cx="79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ACGTGTCATC…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2CAD6-C1B7-5A27-E6CC-96EBFA8D2BE1}"/>
              </a:ext>
            </a:extLst>
          </p:cNvPr>
          <p:cNvSpPr txBox="1"/>
          <p:nvPr/>
        </p:nvSpPr>
        <p:spPr>
          <a:xfrm>
            <a:off x="2466109" y="3241558"/>
            <a:ext cx="79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AAGCGTCATC…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24328-BEFA-8C83-2B46-2EE75616AB07}"/>
              </a:ext>
            </a:extLst>
          </p:cNvPr>
          <p:cNvSpPr txBox="1"/>
          <p:nvPr/>
        </p:nvSpPr>
        <p:spPr>
          <a:xfrm>
            <a:off x="2466108" y="4174102"/>
            <a:ext cx="79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AGATGTTATC…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E73F3B-7723-2C7D-443C-93A205745E5D}"/>
              </a:ext>
            </a:extLst>
          </p:cNvPr>
          <p:cNvSpPr txBox="1"/>
          <p:nvPr/>
        </p:nvSpPr>
        <p:spPr>
          <a:xfrm>
            <a:off x="2466108" y="5007250"/>
            <a:ext cx="79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TCGAGTCAAG…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F7870-951E-91FE-205F-CD21E41D6E58}"/>
              </a:ext>
            </a:extLst>
          </p:cNvPr>
          <p:cNvSpPr txBox="1"/>
          <p:nvPr/>
        </p:nvSpPr>
        <p:spPr>
          <a:xfrm>
            <a:off x="2466108" y="5993939"/>
            <a:ext cx="79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TTATGCCTTA…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EB63218-67A0-8CF1-EF35-3A12DFE33B3A}"/>
              </a:ext>
            </a:extLst>
          </p:cNvPr>
          <p:cNvSpPr/>
          <p:nvPr/>
        </p:nvSpPr>
        <p:spPr>
          <a:xfrm>
            <a:off x="5133109" y="3905261"/>
            <a:ext cx="1925782" cy="48463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73D38-FD0C-55A5-5AA4-12F475A6860C}"/>
              </a:ext>
            </a:extLst>
          </p:cNvPr>
          <p:cNvSpPr txBox="1"/>
          <p:nvPr/>
        </p:nvSpPr>
        <p:spPr>
          <a:xfrm>
            <a:off x="7523584" y="3916744"/>
            <a:ext cx="383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Multiple 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220571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1635-A7D3-91C1-4C6C-49C6BC9E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multiple sequence alignments using MEGA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22E26-407B-8639-C1BE-F89E5C66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16" y="3001356"/>
            <a:ext cx="9290606" cy="117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A6EA8-33C0-B1B1-3425-94C4FF022BA0}"/>
              </a:ext>
            </a:extLst>
          </p:cNvPr>
          <p:cNvSpPr txBox="1"/>
          <p:nvPr/>
        </p:nvSpPr>
        <p:spPr>
          <a:xfrm>
            <a:off x="10211238" y="5038685"/>
            <a:ext cx="1012284" cy="307777"/>
          </a:xfrm>
          <a:prstGeom prst="rect">
            <a:avLst/>
          </a:prstGeom>
          <a:noFill/>
          <a:ln>
            <a:solidFill>
              <a:srgbClr val="FFA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</a:rPr>
              <a:t>conserved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A76C5-6BC9-9B92-76DB-367372B99446}"/>
              </a:ext>
            </a:extLst>
          </p:cNvPr>
          <p:cNvSpPr txBox="1"/>
          <p:nvPr/>
        </p:nvSpPr>
        <p:spPr>
          <a:xfrm>
            <a:off x="3689993" y="4957569"/>
            <a:ext cx="101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/>
              <a:t>gaps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9D325-8284-B19D-732B-3EEB33A4CAF0}"/>
              </a:ext>
            </a:extLst>
          </p:cNvPr>
          <p:cNvSpPr txBox="1"/>
          <p:nvPr/>
        </p:nvSpPr>
        <p:spPr>
          <a:xfrm>
            <a:off x="7586025" y="5468847"/>
            <a:ext cx="1012284" cy="3077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92D050"/>
                </a:solidFill>
              </a:rPr>
              <a:t>variable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E1913-1C94-42CC-80BD-9D5AE1E637BC}"/>
              </a:ext>
            </a:extLst>
          </p:cNvPr>
          <p:cNvCxnSpPr>
            <a:stCxn id="6" idx="0"/>
          </p:cNvCxnSpPr>
          <p:nvPr/>
        </p:nvCxnSpPr>
        <p:spPr>
          <a:xfrm flipV="1">
            <a:off x="4196135" y="3974690"/>
            <a:ext cx="361116" cy="982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3F667-E538-42C1-DD5A-43C4FD4CD1C4}"/>
              </a:ext>
            </a:extLst>
          </p:cNvPr>
          <p:cNvCxnSpPr>
            <a:cxnSpLocks/>
          </p:cNvCxnSpPr>
          <p:nvPr/>
        </p:nvCxnSpPr>
        <p:spPr>
          <a:xfrm flipH="1" flipV="1">
            <a:off x="10684877" y="4118054"/>
            <a:ext cx="32503" cy="920631"/>
          </a:xfrm>
          <a:prstGeom prst="straightConnector1">
            <a:avLst/>
          </a:prstGeom>
          <a:ln w="38100">
            <a:solidFill>
              <a:srgbClr val="FFA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B219E4-A789-CAB1-C634-8A947878D9D7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0431806" y="4118054"/>
            <a:ext cx="285574" cy="920631"/>
          </a:xfrm>
          <a:prstGeom prst="straightConnector1">
            <a:avLst/>
          </a:prstGeom>
          <a:ln w="38100">
            <a:solidFill>
              <a:srgbClr val="FFA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592CE4-8FC7-2C3C-8EA7-601A00E54378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0168199" y="4118054"/>
            <a:ext cx="549181" cy="920631"/>
          </a:xfrm>
          <a:prstGeom prst="straightConnector1">
            <a:avLst/>
          </a:prstGeom>
          <a:ln w="38100">
            <a:solidFill>
              <a:srgbClr val="FFA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2D8025-0E3A-25B8-8BA7-8198D1986BFA}"/>
              </a:ext>
            </a:extLst>
          </p:cNvPr>
          <p:cNvCxnSpPr>
            <a:cxnSpLocks/>
          </p:cNvCxnSpPr>
          <p:nvPr/>
        </p:nvCxnSpPr>
        <p:spPr>
          <a:xfrm flipV="1">
            <a:off x="8095870" y="4118054"/>
            <a:ext cx="502439" cy="135079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58AFB-9E9F-5351-CBE4-4D61D9303D7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020328" y="4149178"/>
            <a:ext cx="71839" cy="131966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72168E-6AAE-4880-92B1-739AA675B1D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43309" y="4133615"/>
            <a:ext cx="848858" cy="133523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24227B1-8694-3276-8C8E-87FF6E077D5C}"/>
              </a:ext>
            </a:extLst>
          </p:cNvPr>
          <p:cNvSpPr/>
          <p:nvPr/>
        </p:nvSpPr>
        <p:spPr>
          <a:xfrm>
            <a:off x="2816942" y="3001356"/>
            <a:ext cx="390832" cy="2064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4AA9BA-3DDA-620A-1BA2-16AC51B1EBCA}"/>
              </a:ext>
            </a:extLst>
          </p:cNvPr>
          <p:cNvSpPr txBox="1"/>
          <p:nvPr/>
        </p:nvSpPr>
        <p:spPr>
          <a:xfrm>
            <a:off x="3012358" y="2206016"/>
            <a:ext cx="135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</a:t>
            </a:r>
            <a:r>
              <a:rPr lang="en-DE" sz="1400" dirty="0"/>
              <a:t>lignment run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576911-79BB-479E-363E-AC70B85153AF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V="1">
            <a:off x="3012358" y="2513793"/>
            <a:ext cx="676582" cy="4875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6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FAC2B-76EA-8C10-CDC3-FC19C2E2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phylogenetic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BF61D-87F1-98A9-46AD-BD31CD50F9C5}"/>
              </a:ext>
            </a:extLst>
          </p:cNvPr>
          <p:cNvSpPr txBox="1"/>
          <p:nvPr/>
        </p:nvSpPr>
        <p:spPr>
          <a:xfrm>
            <a:off x="838200" y="2054485"/>
            <a:ext cx="317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Visual representation of a evolutionary hypothesis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B517E1-E441-06FF-B559-ADFB212E4594}"/>
              </a:ext>
            </a:extLst>
          </p:cNvPr>
          <p:cNvGrpSpPr/>
          <p:nvPr/>
        </p:nvGrpSpPr>
        <p:grpSpPr>
          <a:xfrm>
            <a:off x="5349193" y="1668932"/>
            <a:ext cx="6489869" cy="4725172"/>
            <a:chOff x="5349193" y="1668932"/>
            <a:chExt cx="6489869" cy="472517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3ACE13C-AFCB-2256-C0F8-56CEDA93D7C0}"/>
                </a:ext>
              </a:extLst>
            </p:cNvPr>
            <p:cNvGrpSpPr/>
            <p:nvPr/>
          </p:nvGrpSpPr>
          <p:grpSpPr>
            <a:xfrm>
              <a:off x="5349193" y="1668932"/>
              <a:ext cx="6248863" cy="4725172"/>
              <a:chOff x="5349193" y="1668932"/>
              <a:chExt cx="6248863" cy="4725172"/>
            </a:xfrm>
          </p:grpSpPr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B42C2ED4-AE58-A3DB-3D05-D60745B53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5582" y="1853598"/>
                <a:ext cx="4842474" cy="4377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D62DBF-D2A7-3C88-6C13-20AD3C65BD78}"/>
                  </a:ext>
                </a:extLst>
              </p:cNvPr>
              <p:cNvSpPr txBox="1"/>
              <p:nvPr/>
            </p:nvSpPr>
            <p:spPr>
              <a:xfrm>
                <a:off x="5349193" y="2516150"/>
                <a:ext cx="1493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8FAADC"/>
                    </a:solidFill>
                  </a:rPr>
                  <a:t>T</a:t>
                </a:r>
                <a:r>
                  <a:rPr lang="en-DE" dirty="0">
                    <a:solidFill>
                      <a:srgbClr val="8FAADC"/>
                    </a:solidFill>
                  </a:rPr>
                  <a:t>ips/leaf/OTU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43956A-20D7-9A1D-D5E7-8FD2840A2AC7}"/>
                  </a:ext>
                </a:extLst>
              </p:cNvPr>
              <p:cNvSpPr txBox="1"/>
              <p:nvPr/>
            </p:nvSpPr>
            <p:spPr>
              <a:xfrm>
                <a:off x="5677424" y="5091153"/>
                <a:ext cx="837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Branch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509CDC-FE56-FA93-56B7-DCD0D4A97A0F}"/>
                  </a:ext>
                </a:extLst>
              </p:cNvPr>
              <p:cNvSpPr txBox="1"/>
              <p:nvPr/>
            </p:nvSpPr>
            <p:spPr>
              <a:xfrm>
                <a:off x="5749591" y="4354331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Node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ACC63EA-F312-3BDD-D08A-5B777065665C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6842807" y="2700816"/>
                <a:ext cx="525556" cy="616542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2186A0A-8C40-8DA6-265D-5E49DB78C9FE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6514576" y="5091153"/>
                <a:ext cx="1406389" cy="184666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1A69E66-0964-B3AE-6763-0418E985D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6442409" y="4354331"/>
                <a:ext cx="1585172" cy="184666"/>
              </a:xfrm>
              <a:prstGeom prst="straightConnector1">
                <a:avLst/>
              </a:prstGeom>
              <a:ln w="571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AED87E-6F91-5A00-96FE-063705364E73}"/>
                  </a:ext>
                </a:extLst>
              </p:cNvPr>
              <p:cNvSpPr txBox="1"/>
              <p:nvPr/>
            </p:nvSpPr>
            <p:spPr>
              <a:xfrm>
                <a:off x="8562393" y="6024772"/>
                <a:ext cx="536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LCA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CA79A4-4B6E-8C11-6DEE-F2FDCEE917CC}"/>
                  </a:ext>
                </a:extLst>
              </p:cNvPr>
              <p:cNvSpPr txBox="1"/>
              <p:nvPr/>
            </p:nvSpPr>
            <p:spPr>
              <a:xfrm>
                <a:off x="10522328" y="1668932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Clade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DDD08-FBD6-01D1-10C2-B7B2B5E76E3D}"/>
                  </a:ext>
                </a:extLst>
              </p:cNvPr>
              <p:cNvSpPr txBox="1"/>
              <p:nvPr/>
            </p:nvSpPr>
            <p:spPr>
              <a:xfrm>
                <a:off x="9446600" y="1668932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Clade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BD91DE-64C5-82DB-BA39-6133C638D463}"/>
                  </a:ext>
                </a:extLst>
              </p:cNvPr>
              <p:cNvSpPr txBox="1"/>
              <p:nvPr/>
            </p:nvSpPr>
            <p:spPr>
              <a:xfrm>
                <a:off x="8476183" y="1668932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Clade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74C8F8-2183-E62D-4743-1A39ECD409C5}"/>
                  </a:ext>
                </a:extLst>
              </p:cNvPr>
              <p:cNvSpPr txBox="1"/>
              <p:nvPr/>
            </p:nvSpPr>
            <p:spPr>
              <a:xfrm>
                <a:off x="7644711" y="1668932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8FAADC"/>
                    </a:solidFill>
                  </a:rPr>
                  <a:t>Clade</a:t>
                </a:r>
                <a:endParaRPr lang="en-DE" dirty="0">
                  <a:solidFill>
                    <a:srgbClr val="8FAADC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835A15-D9E4-E582-2675-66950339F3A3}"/>
                </a:ext>
              </a:extLst>
            </p:cNvPr>
            <p:cNvSpPr txBox="1"/>
            <p:nvPr/>
          </p:nvSpPr>
          <p:spPr>
            <a:xfrm>
              <a:off x="10435023" y="6024772"/>
              <a:ext cx="14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u="sng" dirty="0"/>
                <a:t>s</a:t>
              </a:r>
              <a:r>
                <a:rPr lang="en-DE" sz="1200" u="sng" dirty="0"/>
                <a:t>ource</a:t>
              </a:r>
              <a:r>
                <a:rPr lang="en-DE" sz="1200" dirty="0"/>
                <a:t>: </a:t>
              </a:r>
              <a:r>
                <a:rPr lang="en-GB" sz="1200" dirty="0">
                  <a:hlinkClick r:id="rId3"/>
                </a:rPr>
                <a:t>berkley.edu</a:t>
              </a:r>
              <a:endParaRPr lang="en-DE" sz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7E089E-C2B4-17D3-8AEC-F25E312FB2A6}"/>
              </a:ext>
            </a:extLst>
          </p:cNvPr>
          <p:cNvGrpSpPr/>
          <p:nvPr/>
        </p:nvGrpSpPr>
        <p:grpSpPr>
          <a:xfrm>
            <a:off x="342357" y="3628723"/>
            <a:ext cx="3674120" cy="1820548"/>
            <a:chOff x="1093971" y="1690688"/>
            <a:chExt cx="9427360" cy="4945117"/>
          </a:xfrm>
        </p:grpSpPr>
        <p:pic>
          <p:nvPicPr>
            <p:cNvPr id="29" name="Graphic 28" descr="Cow with solid fill">
              <a:extLst>
                <a:ext uri="{FF2B5EF4-FFF2-40B4-BE49-F238E27FC236}">
                  <a16:creationId xmlns:a16="http://schemas.microsoft.com/office/drawing/2014/main" id="{E4B358F8-9E64-A4D8-28EE-F17E3788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3971" y="2070710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Crab with solid fill">
              <a:extLst>
                <a:ext uri="{FF2B5EF4-FFF2-40B4-BE49-F238E27FC236}">
                  <a16:creationId xmlns:a16="http://schemas.microsoft.com/office/drawing/2014/main" id="{12CE8B32-5320-2303-7EE3-B8BF54F0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08371" y="5721405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Duck with solid fill">
              <a:extLst>
                <a:ext uri="{FF2B5EF4-FFF2-40B4-BE49-F238E27FC236}">
                  <a16:creationId xmlns:a16="http://schemas.microsoft.com/office/drawing/2014/main" id="{23BCA04A-0C50-941C-2AE4-0E79BC60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3971" y="2987411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ish with solid fill">
              <a:extLst>
                <a:ext uri="{FF2B5EF4-FFF2-40B4-BE49-F238E27FC236}">
                  <a16:creationId xmlns:a16="http://schemas.microsoft.com/office/drawing/2014/main" id="{87ADE47E-908B-07F5-C459-1B2D0BEF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3971" y="4734716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Frog with solid fill">
              <a:extLst>
                <a:ext uri="{FF2B5EF4-FFF2-40B4-BE49-F238E27FC236}">
                  <a16:creationId xmlns:a16="http://schemas.microsoft.com/office/drawing/2014/main" id="{FE57E496-D266-DEBE-A1A9-100A51378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8371" y="389720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8DE8AD-FC01-EF55-BCD9-4D6670B470E5}"/>
                </a:ext>
              </a:extLst>
            </p:cNvPr>
            <p:cNvSpPr txBox="1"/>
            <p:nvPr/>
          </p:nvSpPr>
          <p:spPr>
            <a:xfrm>
              <a:off x="2715491" y="1690688"/>
              <a:ext cx="1108364" cy="459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dirty="0"/>
                <a:t>Has hair?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18ACB5-CB3D-ED3D-B593-FDEE6068CF4F}"/>
                </a:ext>
              </a:extLst>
            </p:cNvPr>
            <p:cNvSpPr txBox="1"/>
            <p:nvPr/>
          </p:nvSpPr>
          <p:spPr>
            <a:xfrm>
              <a:off x="4391892" y="1690688"/>
              <a:ext cx="1579419" cy="459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dirty="0"/>
                <a:t>Has two ears?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950EDB-FDAE-BA87-1485-327254E5EA2A}"/>
                </a:ext>
              </a:extLst>
            </p:cNvPr>
            <p:cNvSpPr txBox="1"/>
            <p:nvPr/>
          </p:nvSpPr>
          <p:spPr>
            <a:xfrm>
              <a:off x="6359772" y="1701379"/>
              <a:ext cx="1579419" cy="459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dirty="0"/>
                <a:t>Lives in water?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A180D6-1ECC-0642-B2F2-4C4B8B0D3A8B}"/>
                </a:ext>
              </a:extLst>
            </p:cNvPr>
            <p:cNvSpPr txBox="1"/>
            <p:nvPr/>
          </p:nvSpPr>
          <p:spPr>
            <a:xfrm>
              <a:off x="8334704" y="1701379"/>
              <a:ext cx="2186627" cy="459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dirty="0"/>
                <a:t>Has a endoskeleton?</a:t>
              </a:r>
            </a:p>
          </p:txBody>
        </p:sp>
        <p:pic>
          <p:nvPicPr>
            <p:cNvPr id="38" name="Graphic 37" descr="Tick with solid fill">
              <a:extLst>
                <a:ext uri="{FF2B5EF4-FFF2-40B4-BE49-F238E27FC236}">
                  <a16:creationId xmlns:a16="http://schemas.microsoft.com/office/drawing/2014/main" id="{1C3F745D-AA7C-2101-C52F-F4D3F4ED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33699" y="2191937"/>
              <a:ext cx="671946" cy="671946"/>
            </a:xfrm>
            <a:prstGeom prst="rect">
              <a:avLst/>
            </a:prstGeom>
          </p:spPr>
        </p:pic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74B514C0-B769-7D49-B2DE-80B0E4AE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33699" y="3093027"/>
              <a:ext cx="671946" cy="671946"/>
            </a:xfrm>
            <a:prstGeom prst="rect">
              <a:avLst/>
            </a:prstGeom>
          </p:spPr>
        </p:pic>
        <p:pic>
          <p:nvPicPr>
            <p:cNvPr id="40" name="Graphic 39" descr="Close with solid fill">
              <a:extLst>
                <a:ext uri="{FF2B5EF4-FFF2-40B4-BE49-F238E27FC236}">
                  <a16:creationId xmlns:a16="http://schemas.microsoft.com/office/drawing/2014/main" id="{298760FF-0B57-D13E-00B9-90BA5212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33699" y="4018435"/>
              <a:ext cx="671946" cy="671946"/>
            </a:xfrm>
            <a:prstGeom prst="rect">
              <a:avLst/>
            </a:prstGeom>
          </p:spPr>
        </p:pic>
        <p:pic>
          <p:nvPicPr>
            <p:cNvPr id="41" name="Graphic 40" descr="Close with solid fill">
              <a:extLst>
                <a:ext uri="{FF2B5EF4-FFF2-40B4-BE49-F238E27FC236}">
                  <a16:creationId xmlns:a16="http://schemas.microsoft.com/office/drawing/2014/main" id="{A477F507-8835-8C46-72F1-18B83D24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33699" y="4855943"/>
              <a:ext cx="671946" cy="671946"/>
            </a:xfrm>
            <a:prstGeom prst="rect">
              <a:avLst/>
            </a:prstGeom>
          </p:spPr>
        </p:pic>
        <p:pic>
          <p:nvPicPr>
            <p:cNvPr id="42" name="Graphic 41" descr="Close with solid fill">
              <a:extLst>
                <a:ext uri="{FF2B5EF4-FFF2-40B4-BE49-F238E27FC236}">
                  <a16:creationId xmlns:a16="http://schemas.microsoft.com/office/drawing/2014/main" id="{EF15F235-011D-F2C5-C742-0AEE8691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33699" y="5842632"/>
              <a:ext cx="671946" cy="671946"/>
            </a:xfrm>
            <a:prstGeom prst="rect">
              <a:avLst/>
            </a:prstGeom>
          </p:spPr>
        </p:pic>
        <p:pic>
          <p:nvPicPr>
            <p:cNvPr id="43" name="Graphic 42" descr="Tick with solid fill">
              <a:extLst>
                <a:ext uri="{FF2B5EF4-FFF2-40B4-BE49-F238E27FC236}">
                  <a16:creationId xmlns:a16="http://schemas.microsoft.com/office/drawing/2014/main" id="{D3D6578E-17D5-CEDA-9170-BE4BC575E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62499" y="2191937"/>
              <a:ext cx="671946" cy="671946"/>
            </a:xfrm>
            <a:prstGeom prst="rect">
              <a:avLst/>
            </a:prstGeom>
          </p:spPr>
        </p:pic>
        <p:pic>
          <p:nvPicPr>
            <p:cNvPr id="44" name="Graphic 43" descr="Close with solid fill">
              <a:extLst>
                <a:ext uri="{FF2B5EF4-FFF2-40B4-BE49-F238E27FC236}">
                  <a16:creationId xmlns:a16="http://schemas.microsoft.com/office/drawing/2014/main" id="{223FC3B3-74D4-CF79-EE7C-6B73F5E01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62499" y="4855943"/>
              <a:ext cx="671946" cy="671946"/>
            </a:xfrm>
            <a:prstGeom prst="rect">
              <a:avLst/>
            </a:prstGeom>
          </p:spPr>
        </p:pic>
        <p:pic>
          <p:nvPicPr>
            <p:cNvPr id="45" name="Graphic 44" descr="Close with solid fill">
              <a:extLst>
                <a:ext uri="{FF2B5EF4-FFF2-40B4-BE49-F238E27FC236}">
                  <a16:creationId xmlns:a16="http://schemas.microsoft.com/office/drawing/2014/main" id="{0A28512B-211B-C832-D0A6-C2B52D72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62499" y="5842632"/>
              <a:ext cx="671946" cy="671946"/>
            </a:xfrm>
            <a:prstGeom prst="rect">
              <a:avLst/>
            </a:prstGeom>
          </p:spPr>
        </p:pic>
        <p:pic>
          <p:nvPicPr>
            <p:cNvPr id="46" name="Graphic 45" descr="Tick with solid fill">
              <a:extLst>
                <a:ext uri="{FF2B5EF4-FFF2-40B4-BE49-F238E27FC236}">
                  <a16:creationId xmlns:a16="http://schemas.microsoft.com/office/drawing/2014/main" id="{CF2D73F7-2B3E-63D6-D078-6535D7039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62499" y="3108638"/>
              <a:ext cx="671946" cy="671946"/>
            </a:xfrm>
            <a:prstGeom prst="rect">
              <a:avLst/>
            </a:prstGeom>
          </p:spPr>
        </p:pic>
        <p:pic>
          <p:nvPicPr>
            <p:cNvPr id="47" name="Graphic 46" descr="Tick with solid fill">
              <a:extLst>
                <a:ext uri="{FF2B5EF4-FFF2-40B4-BE49-F238E27FC236}">
                  <a16:creationId xmlns:a16="http://schemas.microsoft.com/office/drawing/2014/main" id="{1B868366-64B4-4C6D-A101-8A2785C4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62499" y="4013573"/>
              <a:ext cx="671946" cy="671946"/>
            </a:xfrm>
            <a:prstGeom prst="rect">
              <a:avLst/>
            </a:prstGeom>
          </p:spPr>
        </p:pic>
        <p:pic>
          <p:nvPicPr>
            <p:cNvPr id="48" name="Graphic 47" descr="Tick with solid fill">
              <a:extLst>
                <a:ext uri="{FF2B5EF4-FFF2-40B4-BE49-F238E27FC236}">
                  <a16:creationId xmlns:a16="http://schemas.microsoft.com/office/drawing/2014/main" id="{00A4DAB8-36AB-2567-EEC6-1B1BDFFF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8145" y="4157220"/>
              <a:ext cx="671946" cy="671946"/>
            </a:xfrm>
            <a:prstGeom prst="rect">
              <a:avLst/>
            </a:prstGeom>
          </p:spPr>
        </p:pic>
        <p:pic>
          <p:nvPicPr>
            <p:cNvPr id="49" name="Graphic 48" descr="Tick with solid fill">
              <a:extLst>
                <a:ext uri="{FF2B5EF4-FFF2-40B4-BE49-F238E27FC236}">
                  <a16:creationId xmlns:a16="http://schemas.microsoft.com/office/drawing/2014/main" id="{4425CEA0-8CFA-218F-94E1-605CF1D7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8145" y="5073921"/>
              <a:ext cx="671946" cy="671946"/>
            </a:xfrm>
            <a:prstGeom prst="rect">
              <a:avLst/>
            </a:prstGeom>
          </p:spPr>
        </p:pic>
        <p:pic>
          <p:nvPicPr>
            <p:cNvPr id="50" name="Graphic 49" descr="Tick with solid fill">
              <a:extLst>
                <a:ext uri="{FF2B5EF4-FFF2-40B4-BE49-F238E27FC236}">
                  <a16:creationId xmlns:a16="http://schemas.microsoft.com/office/drawing/2014/main" id="{5A468D92-0E45-0C59-6797-5358B381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48145" y="5842632"/>
              <a:ext cx="671946" cy="671946"/>
            </a:xfrm>
            <a:prstGeom prst="rect">
              <a:avLst/>
            </a:prstGeom>
          </p:spPr>
        </p:pic>
        <p:pic>
          <p:nvPicPr>
            <p:cNvPr id="51" name="Graphic 50" descr="Close with solid fill">
              <a:extLst>
                <a:ext uri="{FF2B5EF4-FFF2-40B4-BE49-F238E27FC236}">
                  <a16:creationId xmlns:a16="http://schemas.microsoft.com/office/drawing/2014/main" id="{FE430E2C-666B-8553-3290-FA17517D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48145" y="2253570"/>
              <a:ext cx="671946" cy="671946"/>
            </a:xfrm>
            <a:prstGeom prst="rect">
              <a:avLst/>
            </a:prstGeom>
          </p:spPr>
        </p:pic>
        <p:pic>
          <p:nvPicPr>
            <p:cNvPr id="52" name="Graphic 51" descr="Close with solid fill">
              <a:extLst>
                <a:ext uri="{FF2B5EF4-FFF2-40B4-BE49-F238E27FC236}">
                  <a16:creationId xmlns:a16="http://schemas.microsoft.com/office/drawing/2014/main" id="{E51F7F38-8A31-7187-D179-F941579B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48145" y="3240259"/>
              <a:ext cx="671946" cy="671946"/>
            </a:xfrm>
            <a:prstGeom prst="rect">
              <a:avLst/>
            </a:prstGeom>
          </p:spPr>
        </p:pic>
        <p:pic>
          <p:nvPicPr>
            <p:cNvPr id="53" name="Graphic 52" descr="Tick with solid fill">
              <a:extLst>
                <a:ext uri="{FF2B5EF4-FFF2-40B4-BE49-F238E27FC236}">
                  <a16:creationId xmlns:a16="http://schemas.microsoft.com/office/drawing/2014/main" id="{3F2713AF-FF8C-11C3-771A-9EF3AF97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92044" y="2156366"/>
              <a:ext cx="671946" cy="671946"/>
            </a:xfrm>
            <a:prstGeom prst="rect">
              <a:avLst/>
            </a:prstGeom>
          </p:spPr>
        </p:pic>
        <p:pic>
          <p:nvPicPr>
            <p:cNvPr id="54" name="Graphic 53" descr="Close with solid fill">
              <a:extLst>
                <a:ext uri="{FF2B5EF4-FFF2-40B4-BE49-F238E27FC236}">
                  <a16:creationId xmlns:a16="http://schemas.microsoft.com/office/drawing/2014/main" id="{C6296DCD-D3A5-B0FE-A197-90DDD289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92044" y="5842632"/>
              <a:ext cx="671946" cy="671946"/>
            </a:xfrm>
            <a:prstGeom prst="rect">
              <a:avLst/>
            </a:prstGeom>
          </p:spPr>
        </p:pic>
        <p:pic>
          <p:nvPicPr>
            <p:cNvPr id="55" name="Graphic 54" descr="Tick with solid fill">
              <a:extLst>
                <a:ext uri="{FF2B5EF4-FFF2-40B4-BE49-F238E27FC236}">
                  <a16:creationId xmlns:a16="http://schemas.microsoft.com/office/drawing/2014/main" id="{7AE62C2E-910A-EFC7-DF88-CDA2D3698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92044" y="3073067"/>
              <a:ext cx="671946" cy="671946"/>
            </a:xfrm>
            <a:prstGeom prst="rect">
              <a:avLst/>
            </a:prstGeom>
          </p:spPr>
        </p:pic>
        <p:pic>
          <p:nvPicPr>
            <p:cNvPr id="56" name="Graphic 55" descr="Tick with solid fill">
              <a:extLst>
                <a:ext uri="{FF2B5EF4-FFF2-40B4-BE49-F238E27FC236}">
                  <a16:creationId xmlns:a16="http://schemas.microsoft.com/office/drawing/2014/main" id="{62EC2AB2-18B0-A78C-17D9-F62B5341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92044" y="3978002"/>
              <a:ext cx="671946" cy="671946"/>
            </a:xfrm>
            <a:prstGeom prst="rect">
              <a:avLst/>
            </a:prstGeom>
          </p:spPr>
        </p:pic>
        <p:pic>
          <p:nvPicPr>
            <p:cNvPr id="57" name="Graphic 56" descr="Tick with solid fill">
              <a:extLst>
                <a:ext uri="{FF2B5EF4-FFF2-40B4-BE49-F238E27FC236}">
                  <a16:creationId xmlns:a16="http://schemas.microsoft.com/office/drawing/2014/main" id="{E0A7C424-548F-2F21-D522-D11F73B9C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92044" y="4963302"/>
              <a:ext cx="671946" cy="671946"/>
            </a:xfrm>
            <a:prstGeom prst="rect">
              <a:avLst/>
            </a:prstGeom>
          </p:spPr>
        </p:pic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A7D96573-3BCE-F70D-8D0C-03B852799813}"/>
              </a:ext>
            </a:extLst>
          </p:cNvPr>
          <p:cNvSpPr/>
          <p:nvPr/>
        </p:nvSpPr>
        <p:spPr>
          <a:xfrm>
            <a:off x="4224016" y="4303381"/>
            <a:ext cx="1346556" cy="275348"/>
          </a:xfrm>
          <a:prstGeom prst="rightArrow">
            <a:avLst/>
          </a:prstGeom>
          <a:noFill/>
          <a:ln w="28575">
            <a:solidFill>
              <a:srgbClr val="D246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525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A854-4CC4-299A-73B0-E33523FC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C9777-9180-42B9-73D2-BFE4DC7EB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559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C5F9-6B62-A65D-520D-EA43D09F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need for a species identifiaction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196AC-3684-1CC9-1BF9-286DD77C5E02}"/>
              </a:ext>
            </a:extLst>
          </p:cNvPr>
          <p:cNvSpPr txBox="1"/>
          <p:nvPr/>
        </p:nvSpPr>
        <p:spPr>
          <a:xfrm>
            <a:off x="838200" y="1819897"/>
            <a:ext cx="981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Eukariotic species on Earth: </a:t>
            </a:r>
            <a:r>
              <a:rPr lang="en-DE" b="1" dirty="0"/>
              <a:t>3.000.000 – 100.000.000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8B1A6-B303-6D6A-E91F-8D770646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376"/>
            <a:ext cx="7772400" cy="3051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59614-E6B9-F947-A0B2-903C2F83D9FE}"/>
              </a:ext>
            </a:extLst>
          </p:cNvPr>
          <p:cNvSpPr txBox="1"/>
          <p:nvPr/>
        </p:nvSpPr>
        <p:spPr>
          <a:xfrm>
            <a:off x="1550503" y="6627167"/>
            <a:ext cx="10641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u="sng" dirty="0"/>
              <a:t>s</a:t>
            </a:r>
            <a:r>
              <a:rPr lang="en-DE" sz="1100" u="sng" dirty="0"/>
              <a:t>ource</a:t>
            </a:r>
            <a:r>
              <a:rPr lang="en-DE" sz="1100" dirty="0"/>
              <a:t>: </a:t>
            </a:r>
            <a:r>
              <a:rPr lang="en-GB" sz="1100" dirty="0"/>
              <a:t>THE GLOBAL TAXONOMY INITIATIVE 2020: A STEP-BY-STEP GUIDE FOR DNA BARCODING</a:t>
            </a:r>
          </a:p>
          <a:p>
            <a:pPr algn="r"/>
            <a:endParaRPr lang="en-DE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03576-FE09-B130-CFD4-45087F9DCF8C}"/>
              </a:ext>
            </a:extLst>
          </p:cNvPr>
          <p:cNvSpPr txBox="1"/>
          <p:nvPr/>
        </p:nvSpPr>
        <p:spPr>
          <a:xfrm>
            <a:off x="9064487" y="3043779"/>
            <a:ext cx="2673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How many species are going/are at risk of going extinct?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28757-0C2F-A056-5973-A5BECD952A1B}"/>
              </a:ext>
            </a:extLst>
          </p:cNvPr>
          <p:cNvSpPr txBox="1"/>
          <p:nvPr/>
        </p:nvSpPr>
        <p:spPr>
          <a:xfrm>
            <a:off x="3578087" y="324383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0EDFC-D29C-2C1B-C0A0-EF964F9E0BD1}"/>
              </a:ext>
            </a:extLst>
          </p:cNvPr>
          <p:cNvSpPr txBox="1"/>
          <p:nvPr/>
        </p:nvSpPr>
        <p:spPr>
          <a:xfrm>
            <a:off x="5482989" y="324383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06E04-4529-3D2E-BBF4-A54651AA92DC}"/>
              </a:ext>
            </a:extLst>
          </p:cNvPr>
          <p:cNvSpPr txBox="1"/>
          <p:nvPr/>
        </p:nvSpPr>
        <p:spPr>
          <a:xfrm>
            <a:off x="7387891" y="324383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97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D5C3F-9605-458E-AE7F-7492BB21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C210-535D-E835-CB44-635967F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need for a species identifiaction pipeline</a:t>
            </a:r>
          </a:p>
        </p:txBody>
      </p:sp>
      <p:pic>
        <p:nvPicPr>
          <p:cNvPr id="21" name="Graphic 20" descr="Downward trend graph with solid fill">
            <a:extLst>
              <a:ext uri="{FF2B5EF4-FFF2-40B4-BE49-F238E27FC236}">
                <a16:creationId xmlns:a16="http://schemas.microsoft.com/office/drawing/2014/main" id="{CBDA36B6-B81B-8D09-FA0C-57E733C5E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737" y="257074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54E2F8-A7A3-8A53-43E6-ED2C91B12FA6}"/>
              </a:ext>
            </a:extLst>
          </p:cNvPr>
          <p:cNvSpPr txBox="1"/>
          <p:nvPr/>
        </p:nvSpPr>
        <p:spPr>
          <a:xfrm>
            <a:off x="1764632" y="2843281"/>
            <a:ext cx="340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Taxonomists</a:t>
            </a:r>
          </a:p>
        </p:txBody>
      </p:sp>
      <p:pic>
        <p:nvPicPr>
          <p:cNvPr id="24" name="Graphic 23" descr="Upward trend with solid fill">
            <a:extLst>
              <a:ext uri="{FF2B5EF4-FFF2-40B4-BE49-F238E27FC236}">
                <a16:creationId xmlns:a16="http://schemas.microsoft.com/office/drawing/2014/main" id="{D0B93E34-CE9A-761A-5D80-C39CE52F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737" y="386790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13A6BE-9F02-B589-1B65-987EA65CC838}"/>
              </a:ext>
            </a:extLst>
          </p:cNvPr>
          <p:cNvSpPr txBox="1"/>
          <p:nvPr/>
        </p:nvSpPr>
        <p:spPr>
          <a:xfrm>
            <a:off x="1764631" y="4140435"/>
            <a:ext cx="340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Need to identify species</a:t>
            </a:r>
          </a:p>
        </p:txBody>
      </p:sp>
      <p:pic>
        <p:nvPicPr>
          <p:cNvPr id="27" name="Graphic 26" descr="Chevron arrows with solid fill">
            <a:extLst>
              <a:ext uri="{FF2B5EF4-FFF2-40B4-BE49-F238E27FC236}">
                <a16:creationId xmlns:a16="http://schemas.microsoft.com/office/drawing/2014/main" id="{9112596C-488E-0A9A-4C06-AE6C0BB2A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5695" y="3226035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FCB3E4-DBF2-7B8C-B29C-E2F6B49262E0}"/>
              </a:ext>
            </a:extLst>
          </p:cNvPr>
          <p:cNvSpPr txBox="1"/>
          <p:nvPr/>
        </p:nvSpPr>
        <p:spPr>
          <a:xfrm>
            <a:off x="5791201" y="2412053"/>
            <a:ext cx="622433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u="sng" dirty="0"/>
              <a:t>Development of a pipeline with the following considerations</a:t>
            </a:r>
            <a:r>
              <a:rPr lang="en-DE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DE" dirty="0"/>
              <a:t>an be standardized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Minimal information required for identification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Cost-effective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dirty="0"/>
              <a:t>Reproducible</a:t>
            </a:r>
          </a:p>
        </p:txBody>
      </p:sp>
    </p:spTree>
    <p:extLst>
      <p:ext uri="{BB962C8B-B14F-4D97-AF65-F5344CB8AC3E}">
        <p14:creationId xmlns:p14="http://schemas.microsoft.com/office/powerpoint/2010/main" val="301631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0B0C-EBB3-FB99-405D-15F5AC1B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8600-AAFA-7D54-6970-4276E62C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DNA barcoding enters the stage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F4470-DB2A-FF0B-EA62-A8DF3475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02" y="3700439"/>
            <a:ext cx="6633240" cy="270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75F96-0FAB-C5A3-F307-8FA9AB2C7E8F}"/>
              </a:ext>
            </a:extLst>
          </p:cNvPr>
          <p:cNvSpPr txBox="1"/>
          <p:nvPr/>
        </p:nvSpPr>
        <p:spPr>
          <a:xfrm>
            <a:off x="8244989" y="6404760"/>
            <a:ext cx="352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u="sng" dirty="0"/>
              <a:t>s</a:t>
            </a:r>
            <a:r>
              <a:rPr lang="en-DE" sz="1400" u="sng" dirty="0"/>
              <a:t>ource</a:t>
            </a:r>
            <a:r>
              <a:rPr lang="en-DE" sz="1400" dirty="0"/>
              <a:t>: </a:t>
            </a:r>
            <a:r>
              <a:rPr lang="en-GB" sz="1400" dirty="0">
                <a:hlinkClick r:id="rId3"/>
              </a:rPr>
              <a:t>biome</a:t>
            </a:r>
            <a:endParaRPr lang="en-DE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9873D-0F09-0864-3758-E036588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7772400" cy="14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E6CA-0838-5459-4E06-8F54BAB7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2"/>
            <a:ext cx="10515600" cy="1325563"/>
          </a:xfrm>
        </p:spPr>
        <p:txBody>
          <a:bodyPr/>
          <a:lstStyle/>
          <a:p>
            <a:r>
              <a:rPr lang="en-DE" dirty="0"/>
              <a:t>The </a:t>
            </a:r>
            <a:r>
              <a:rPr lang="en-DE" dirty="0">
                <a:solidFill>
                  <a:srgbClr val="FFA300"/>
                </a:solidFill>
              </a:rPr>
              <a:t>metazoan</a:t>
            </a:r>
            <a:r>
              <a:rPr lang="en-DE" dirty="0"/>
              <a:t> target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63966-0A8C-B316-86CA-82279BFDA1F1}"/>
              </a:ext>
            </a:extLst>
          </p:cNvPr>
          <p:cNvSpPr txBox="1"/>
          <p:nvPr/>
        </p:nvSpPr>
        <p:spPr>
          <a:xfrm>
            <a:off x="-598080" y="6189017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b</a:t>
            </a:r>
            <a:r>
              <a:rPr lang="en-DE" sz="1200" dirty="0"/>
              <a:t>y Emmanuel Douzery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8D4ADB-9CA2-CCF9-AD27-9ACA2FA4D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200" y="1307804"/>
            <a:ext cx="4955945" cy="47208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76AC8-C3D3-A8D1-F55F-E68920ACCD6F}"/>
              </a:ext>
            </a:extLst>
          </p:cNvPr>
          <p:cNvCxnSpPr>
            <a:cxnSpLocks/>
          </p:cNvCxnSpPr>
          <p:nvPr/>
        </p:nvCxnSpPr>
        <p:spPr>
          <a:xfrm flipV="1">
            <a:off x="1733107" y="2200940"/>
            <a:ext cx="5263116" cy="3094074"/>
          </a:xfrm>
          <a:prstGeom prst="straightConnector1">
            <a:avLst/>
          </a:prstGeom>
          <a:ln w="38100">
            <a:solidFill>
              <a:srgbClr val="FFA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F52D80-8F2F-E25E-ABBC-D27F801C47BB}"/>
              </a:ext>
            </a:extLst>
          </p:cNvPr>
          <p:cNvSpPr txBox="1"/>
          <p:nvPr/>
        </p:nvSpPr>
        <p:spPr>
          <a:xfrm>
            <a:off x="7262038" y="1690688"/>
            <a:ext cx="468895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Why this sequence?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H</a:t>
            </a:r>
            <a:r>
              <a:rPr lang="en-DE" dirty="0"/>
              <a:t>igh copy number / cell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No recombination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Appropriate mutational rate for species delineation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Lack on non-coding sequences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4AD14D-8E8E-054B-5983-0458BFE6DC59}"/>
              </a:ext>
            </a:extLst>
          </p:cNvPr>
          <p:cNvCxnSpPr>
            <a:cxnSpLocks/>
          </p:cNvCxnSpPr>
          <p:nvPr/>
        </p:nvCxnSpPr>
        <p:spPr>
          <a:xfrm>
            <a:off x="789468" y="5231219"/>
            <a:ext cx="1139456" cy="861237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A48FC3-9471-AED2-2202-7BD0D1476825}"/>
              </a:ext>
            </a:extLst>
          </p:cNvPr>
          <p:cNvSpPr txBox="1"/>
          <p:nvPr/>
        </p:nvSpPr>
        <p:spPr>
          <a:xfrm>
            <a:off x="696642" y="5666990"/>
            <a:ext cx="662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FFA300"/>
                </a:solidFill>
              </a:rPr>
              <a:t>~650 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E1666-F179-531D-42F8-528B6DF26E1C}"/>
              </a:ext>
            </a:extLst>
          </p:cNvPr>
          <p:cNvSpPr txBox="1"/>
          <p:nvPr/>
        </p:nvSpPr>
        <p:spPr>
          <a:xfrm>
            <a:off x="6692310" y="6028660"/>
            <a:ext cx="5499690" cy="120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dirty="0" err="1">
                <a:solidFill>
                  <a:srgbClr val="92D050"/>
                </a:solidFill>
              </a:rPr>
              <a:t>chlorop</a:t>
            </a:r>
            <a:r>
              <a:rPr lang="en-DE" sz="1600" dirty="0">
                <a:solidFill>
                  <a:srgbClr val="92D050"/>
                </a:solidFill>
              </a:rPr>
              <a:t>lastid sequence (</a:t>
            </a:r>
            <a:r>
              <a:rPr lang="en-GB" sz="1600" dirty="0" err="1">
                <a:solidFill>
                  <a:srgbClr val="92D050"/>
                </a:solidFill>
              </a:rPr>
              <a:t>rbcL</a:t>
            </a:r>
            <a:r>
              <a:rPr lang="en-GB" sz="1600" dirty="0">
                <a:solidFill>
                  <a:srgbClr val="92D050"/>
                </a:solidFill>
              </a:rPr>
              <a:t>, </a:t>
            </a:r>
            <a:r>
              <a:rPr lang="en-GB" sz="1600" dirty="0" err="1">
                <a:solidFill>
                  <a:srgbClr val="92D050"/>
                </a:solidFill>
              </a:rPr>
              <a:t>matK</a:t>
            </a:r>
            <a:r>
              <a:rPr lang="en-GB" sz="1600" dirty="0">
                <a:solidFill>
                  <a:srgbClr val="92D050"/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en-GB" sz="1600" dirty="0">
                <a:solidFill>
                  <a:srgbClr val="7030A0"/>
                </a:solidFill>
              </a:rPr>
              <a:t>nuclear sequence (internal transcribed spacer sequence - ITS)</a:t>
            </a:r>
          </a:p>
          <a:p>
            <a:pPr algn="r">
              <a:lnSpc>
                <a:spcPct val="150000"/>
              </a:lnSpc>
            </a:pPr>
            <a:r>
              <a:rPr lang="en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10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1C81-B807-704E-E9FA-6462D9F8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Limitations of DNA barcoding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8EE31-9BBF-F8DB-D229-DFE411C2E2BE}"/>
              </a:ext>
            </a:extLst>
          </p:cNvPr>
          <p:cNvSpPr txBox="1"/>
          <p:nvPr/>
        </p:nvSpPr>
        <p:spPr>
          <a:xfrm>
            <a:off x="838200" y="2157818"/>
            <a:ext cx="10721009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DNA barcoding ≠ phylogenetic reconstruction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Recently diverged species not distinguishable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Hybdridization events are unresolvable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Heteroplasmy within individual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‘Universal’ primers not so universal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DE" dirty="0"/>
              <a:t>Sample age can impede recovery of COI sequences</a:t>
            </a:r>
          </a:p>
        </p:txBody>
      </p:sp>
    </p:spTree>
    <p:extLst>
      <p:ext uri="{BB962C8B-B14F-4D97-AF65-F5344CB8AC3E}">
        <p14:creationId xmlns:p14="http://schemas.microsoft.com/office/powerpoint/2010/main" val="83864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EF65-6CBD-CFBF-E6E4-A6F807B1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Detour into genome skimming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2BCEE-FF1B-9F84-633C-9D3462D4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8" y="1930877"/>
            <a:ext cx="5678250" cy="3194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B3415-9090-7AD9-CF68-B44A7A3F597B}"/>
              </a:ext>
            </a:extLst>
          </p:cNvPr>
          <p:cNvSpPr txBox="1"/>
          <p:nvPr/>
        </p:nvSpPr>
        <p:spPr>
          <a:xfrm>
            <a:off x="-610647" y="5088083"/>
            <a:ext cx="171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u="sng" dirty="0"/>
              <a:t>s</a:t>
            </a:r>
            <a:r>
              <a:rPr lang="en-DE" sz="1200" u="sng" dirty="0"/>
              <a:t>ource</a:t>
            </a:r>
            <a:r>
              <a:rPr lang="en-DE" sz="1200" dirty="0"/>
              <a:t>: </a:t>
            </a:r>
            <a:r>
              <a:rPr lang="en-GB" sz="1200" dirty="0">
                <a:hlinkClick r:id="rId3"/>
              </a:rPr>
              <a:t>NCBI</a:t>
            </a:r>
            <a:endParaRPr lang="en-DE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0EBE08-6210-461B-A19C-10BB5521F292}"/>
              </a:ext>
            </a:extLst>
          </p:cNvPr>
          <p:cNvCxnSpPr>
            <a:cxnSpLocks/>
          </p:cNvCxnSpPr>
          <p:nvPr/>
        </p:nvCxnSpPr>
        <p:spPr>
          <a:xfrm flipH="1">
            <a:off x="2222205" y="2527038"/>
            <a:ext cx="405718" cy="24788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1DD52D-F0E2-DDD2-2044-07B6C95A0BA0}"/>
              </a:ext>
            </a:extLst>
          </p:cNvPr>
          <p:cNvSpPr txBox="1"/>
          <p:nvPr/>
        </p:nvSpPr>
        <p:spPr>
          <a:xfrm>
            <a:off x="2627923" y="2396233"/>
            <a:ext cx="3070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N</a:t>
            </a:r>
            <a:r>
              <a:rPr lang="en-DE" sz="1100" dirty="0">
                <a:solidFill>
                  <a:schemeClr val="bg1"/>
                </a:solidFill>
              </a:rPr>
              <a:t>ext-generation sequencing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417521-BE24-0FA6-E556-FE9F47CDDD54}"/>
              </a:ext>
            </a:extLst>
          </p:cNvPr>
          <p:cNvCxnSpPr>
            <a:cxnSpLocks/>
          </p:cNvCxnSpPr>
          <p:nvPr/>
        </p:nvCxnSpPr>
        <p:spPr>
          <a:xfrm flipH="1">
            <a:off x="3791056" y="3274828"/>
            <a:ext cx="1195614" cy="74048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401356-214D-F021-219E-899B15CB456D}"/>
              </a:ext>
            </a:extLst>
          </p:cNvPr>
          <p:cNvSpPr txBox="1"/>
          <p:nvPr/>
        </p:nvSpPr>
        <p:spPr>
          <a:xfrm>
            <a:off x="4991311" y="2997191"/>
            <a:ext cx="70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Oxford </a:t>
            </a:r>
            <a:r>
              <a:rPr lang="en-US" sz="1100" dirty="0" err="1">
                <a:solidFill>
                  <a:schemeClr val="bg1"/>
                </a:solidFill>
              </a:rPr>
              <a:t>Nanopre</a:t>
            </a:r>
            <a:endParaRPr lang="en-DE" sz="11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33B67-CE29-842C-7958-B1D7D414E863}"/>
              </a:ext>
            </a:extLst>
          </p:cNvPr>
          <p:cNvCxnSpPr>
            <a:cxnSpLocks/>
          </p:cNvCxnSpPr>
          <p:nvPr/>
        </p:nvCxnSpPr>
        <p:spPr>
          <a:xfrm>
            <a:off x="7378995" y="2432038"/>
            <a:ext cx="37001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42AEC-5022-94E7-82B5-26B821FEF340}"/>
              </a:ext>
            </a:extLst>
          </p:cNvPr>
          <p:cNvCxnSpPr/>
          <p:nvPr/>
        </p:nvCxnSpPr>
        <p:spPr>
          <a:xfrm>
            <a:off x="7378995" y="2657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6FE36E-E9DA-477F-A774-8B14C3C5B3A8}"/>
              </a:ext>
            </a:extLst>
          </p:cNvPr>
          <p:cNvCxnSpPr/>
          <p:nvPr/>
        </p:nvCxnSpPr>
        <p:spPr>
          <a:xfrm>
            <a:off x="7531395" y="2810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C76014-E971-814D-FA3C-BC23C488EE8E}"/>
              </a:ext>
            </a:extLst>
          </p:cNvPr>
          <p:cNvCxnSpPr/>
          <p:nvPr/>
        </p:nvCxnSpPr>
        <p:spPr>
          <a:xfrm>
            <a:off x="7683795" y="29626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FC3F19-081F-F763-E187-2AAE843EA053}"/>
              </a:ext>
            </a:extLst>
          </p:cNvPr>
          <p:cNvCxnSpPr/>
          <p:nvPr/>
        </p:nvCxnSpPr>
        <p:spPr>
          <a:xfrm>
            <a:off x="7836195" y="31150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4E0424-3C06-4EFF-D591-4C64D3F0ABF8}"/>
              </a:ext>
            </a:extLst>
          </p:cNvPr>
          <p:cNvCxnSpPr/>
          <p:nvPr/>
        </p:nvCxnSpPr>
        <p:spPr>
          <a:xfrm>
            <a:off x="7988595" y="32674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E73E84-5A72-5683-EBF9-59FA08E4B2B4}"/>
              </a:ext>
            </a:extLst>
          </p:cNvPr>
          <p:cNvCxnSpPr/>
          <p:nvPr/>
        </p:nvCxnSpPr>
        <p:spPr>
          <a:xfrm>
            <a:off x="8140995" y="3419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149AD1-2A5D-D442-5999-590EF31A5CD7}"/>
              </a:ext>
            </a:extLst>
          </p:cNvPr>
          <p:cNvCxnSpPr/>
          <p:nvPr/>
        </p:nvCxnSpPr>
        <p:spPr>
          <a:xfrm>
            <a:off x="8080744" y="2657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65BEE0-4E83-351E-3FD3-3F57CE5293F1}"/>
              </a:ext>
            </a:extLst>
          </p:cNvPr>
          <p:cNvCxnSpPr/>
          <p:nvPr/>
        </p:nvCxnSpPr>
        <p:spPr>
          <a:xfrm>
            <a:off x="8293395" y="3572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90FD8D-04C2-C69A-FADE-A14943C693CD}"/>
              </a:ext>
            </a:extLst>
          </p:cNvPr>
          <p:cNvCxnSpPr/>
          <p:nvPr/>
        </p:nvCxnSpPr>
        <p:spPr>
          <a:xfrm>
            <a:off x="8233144" y="2810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23582B-489A-1D8A-A9D1-43FD4A205EBB}"/>
              </a:ext>
            </a:extLst>
          </p:cNvPr>
          <p:cNvCxnSpPr/>
          <p:nvPr/>
        </p:nvCxnSpPr>
        <p:spPr>
          <a:xfrm>
            <a:off x="8385544" y="29626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36E9B8-A2FF-6516-FB32-E2CF90E64817}"/>
              </a:ext>
            </a:extLst>
          </p:cNvPr>
          <p:cNvCxnSpPr/>
          <p:nvPr/>
        </p:nvCxnSpPr>
        <p:spPr>
          <a:xfrm>
            <a:off x="8537944" y="31150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8DD6AC-600D-B494-9BC8-6E80973CBF4E}"/>
              </a:ext>
            </a:extLst>
          </p:cNvPr>
          <p:cNvCxnSpPr/>
          <p:nvPr/>
        </p:nvCxnSpPr>
        <p:spPr>
          <a:xfrm>
            <a:off x="8690344" y="32674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E9C421-ED4B-0BDD-38C5-21DF7BBE6C9B}"/>
              </a:ext>
            </a:extLst>
          </p:cNvPr>
          <p:cNvCxnSpPr/>
          <p:nvPr/>
        </p:nvCxnSpPr>
        <p:spPr>
          <a:xfrm>
            <a:off x="8842744" y="3419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889889-F2A1-89AE-1CA2-A704D89E81C2}"/>
              </a:ext>
            </a:extLst>
          </p:cNvPr>
          <p:cNvCxnSpPr/>
          <p:nvPr/>
        </p:nvCxnSpPr>
        <p:spPr>
          <a:xfrm>
            <a:off x="8995144" y="3572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F26DB0-71AA-864D-1D3D-809574041B2A}"/>
              </a:ext>
            </a:extLst>
          </p:cNvPr>
          <p:cNvCxnSpPr/>
          <p:nvPr/>
        </p:nvCxnSpPr>
        <p:spPr>
          <a:xfrm>
            <a:off x="8853377" y="2657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618EC7-49DE-D8AF-B401-65091071678C}"/>
              </a:ext>
            </a:extLst>
          </p:cNvPr>
          <p:cNvCxnSpPr/>
          <p:nvPr/>
        </p:nvCxnSpPr>
        <p:spPr>
          <a:xfrm>
            <a:off x="9005777" y="2810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0E1393-DC62-1819-925F-6898F3F97B04}"/>
              </a:ext>
            </a:extLst>
          </p:cNvPr>
          <p:cNvCxnSpPr/>
          <p:nvPr/>
        </p:nvCxnSpPr>
        <p:spPr>
          <a:xfrm>
            <a:off x="9158177" y="29626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76C88-E676-1C55-E6C4-08AA865EE39C}"/>
              </a:ext>
            </a:extLst>
          </p:cNvPr>
          <p:cNvCxnSpPr/>
          <p:nvPr/>
        </p:nvCxnSpPr>
        <p:spPr>
          <a:xfrm>
            <a:off x="9310577" y="31150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5C02EE-8897-3F00-6F3E-A6708E3EBD5E}"/>
              </a:ext>
            </a:extLst>
          </p:cNvPr>
          <p:cNvCxnSpPr/>
          <p:nvPr/>
        </p:nvCxnSpPr>
        <p:spPr>
          <a:xfrm>
            <a:off x="9462977" y="32674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48EA88-191C-0EC5-D499-1EB11FF7E632}"/>
              </a:ext>
            </a:extLst>
          </p:cNvPr>
          <p:cNvCxnSpPr/>
          <p:nvPr/>
        </p:nvCxnSpPr>
        <p:spPr>
          <a:xfrm>
            <a:off x="9615377" y="3419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383287-6EC8-52F7-0E96-4F5F919F1F26}"/>
              </a:ext>
            </a:extLst>
          </p:cNvPr>
          <p:cNvCxnSpPr/>
          <p:nvPr/>
        </p:nvCxnSpPr>
        <p:spPr>
          <a:xfrm>
            <a:off x="9767777" y="3572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ECD56E-CE83-F103-F26E-DFC496F4CBA7}"/>
              </a:ext>
            </a:extLst>
          </p:cNvPr>
          <p:cNvCxnSpPr/>
          <p:nvPr/>
        </p:nvCxnSpPr>
        <p:spPr>
          <a:xfrm>
            <a:off x="9615377" y="26610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6652DA-369C-1D0C-6843-063BAA24D587}"/>
              </a:ext>
            </a:extLst>
          </p:cNvPr>
          <p:cNvCxnSpPr/>
          <p:nvPr/>
        </p:nvCxnSpPr>
        <p:spPr>
          <a:xfrm>
            <a:off x="9767777" y="28134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7F68EA-99AF-2347-D574-7494AEA41F8F}"/>
              </a:ext>
            </a:extLst>
          </p:cNvPr>
          <p:cNvCxnSpPr/>
          <p:nvPr/>
        </p:nvCxnSpPr>
        <p:spPr>
          <a:xfrm>
            <a:off x="9920177" y="29658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77E342-DD3D-238F-8B7D-5AB312102C85}"/>
              </a:ext>
            </a:extLst>
          </p:cNvPr>
          <p:cNvCxnSpPr/>
          <p:nvPr/>
        </p:nvCxnSpPr>
        <p:spPr>
          <a:xfrm>
            <a:off x="10072577" y="31182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E8F29B-2252-66EC-8F81-755252F8797B}"/>
              </a:ext>
            </a:extLst>
          </p:cNvPr>
          <p:cNvCxnSpPr/>
          <p:nvPr/>
        </p:nvCxnSpPr>
        <p:spPr>
          <a:xfrm>
            <a:off x="10224977" y="32706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D895CD3-8E0A-E318-866E-2BB4AEBA7793}"/>
              </a:ext>
            </a:extLst>
          </p:cNvPr>
          <p:cNvCxnSpPr/>
          <p:nvPr/>
        </p:nvCxnSpPr>
        <p:spPr>
          <a:xfrm>
            <a:off x="10377377" y="34230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0C98A6-F7DC-13DE-3C87-2D29B8BCD18F}"/>
              </a:ext>
            </a:extLst>
          </p:cNvPr>
          <p:cNvCxnSpPr/>
          <p:nvPr/>
        </p:nvCxnSpPr>
        <p:spPr>
          <a:xfrm>
            <a:off x="10529777" y="3575491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342D9D-7DAF-9F1A-8471-90A64093CB51}"/>
              </a:ext>
            </a:extLst>
          </p:cNvPr>
          <p:cNvCxnSpPr/>
          <p:nvPr/>
        </p:nvCxnSpPr>
        <p:spPr>
          <a:xfrm>
            <a:off x="10377377" y="26578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398C1AD-2A47-5E91-966F-6556ED917A0C}"/>
              </a:ext>
            </a:extLst>
          </p:cNvPr>
          <p:cNvCxnSpPr/>
          <p:nvPr/>
        </p:nvCxnSpPr>
        <p:spPr>
          <a:xfrm>
            <a:off x="10529777" y="28102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EA19638-F61A-729E-879A-D41D7C992FAD}"/>
              </a:ext>
            </a:extLst>
          </p:cNvPr>
          <p:cNvCxnSpPr/>
          <p:nvPr/>
        </p:nvCxnSpPr>
        <p:spPr>
          <a:xfrm>
            <a:off x="10682177" y="2962643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F29A873-4019-5411-56D6-5E4F9B6541F2}"/>
              </a:ext>
            </a:extLst>
          </p:cNvPr>
          <p:cNvCxnSpPr>
            <a:cxnSpLocks/>
          </p:cNvCxnSpPr>
          <p:nvPr/>
        </p:nvCxnSpPr>
        <p:spPr>
          <a:xfrm>
            <a:off x="7481776" y="5125972"/>
            <a:ext cx="37001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C3A3FD-435B-15B7-4A46-06DC5EBDA253}"/>
              </a:ext>
            </a:extLst>
          </p:cNvPr>
          <p:cNvCxnSpPr>
            <a:cxnSpLocks/>
          </p:cNvCxnSpPr>
          <p:nvPr/>
        </p:nvCxnSpPr>
        <p:spPr>
          <a:xfrm>
            <a:off x="7481776" y="53517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FBD8B8B-886B-1415-F182-9CA408AB41D8}"/>
              </a:ext>
            </a:extLst>
          </p:cNvPr>
          <p:cNvCxnSpPr/>
          <p:nvPr/>
        </p:nvCxnSpPr>
        <p:spPr>
          <a:xfrm>
            <a:off x="7634176" y="55041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991-7F2F-0CFA-0E05-82C3CBA9BA8C}"/>
              </a:ext>
            </a:extLst>
          </p:cNvPr>
          <p:cNvCxnSpPr/>
          <p:nvPr/>
        </p:nvCxnSpPr>
        <p:spPr>
          <a:xfrm>
            <a:off x="8183525" y="53517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381E7C-06AC-E1F8-D674-0427D1A6F301}"/>
              </a:ext>
            </a:extLst>
          </p:cNvPr>
          <p:cNvCxnSpPr/>
          <p:nvPr/>
        </p:nvCxnSpPr>
        <p:spPr>
          <a:xfrm>
            <a:off x="8335925" y="55041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CD7C5A-59FA-4683-4051-6D9D4FCB73D1}"/>
              </a:ext>
            </a:extLst>
          </p:cNvPr>
          <p:cNvCxnSpPr/>
          <p:nvPr/>
        </p:nvCxnSpPr>
        <p:spPr>
          <a:xfrm>
            <a:off x="9718158" y="5355025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1D9B7B-CBFB-18BD-8A0C-222FA7BB1D8F}"/>
              </a:ext>
            </a:extLst>
          </p:cNvPr>
          <p:cNvCxnSpPr/>
          <p:nvPr/>
        </p:nvCxnSpPr>
        <p:spPr>
          <a:xfrm>
            <a:off x="10480158" y="53517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0AE9291-5B0D-25FA-8B14-EA06D49C2496}"/>
              </a:ext>
            </a:extLst>
          </p:cNvPr>
          <p:cNvCxnSpPr/>
          <p:nvPr/>
        </p:nvCxnSpPr>
        <p:spPr>
          <a:xfrm>
            <a:off x="8488325" y="5656577"/>
            <a:ext cx="4890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2930478-B11C-82E8-F3A4-298E0D3AEE4E}"/>
              </a:ext>
            </a:extLst>
          </p:cNvPr>
          <p:cNvSpPr txBox="1"/>
          <p:nvPr/>
        </p:nvSpPr>
        <p:spPr>
          <a:xfrm>
            <a:off x="9635436" y="2147210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chromosome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2835058-CBC7-9908-FC3A-B0AA599B08FA}"/>
              </a:ext>
            </a:extLst>
          </p:cNvPr>
          <p:cNvSpPr txBox="1"/>
          <p:nvPr/>
        </p:nvSpPr>
        <p:spPr>
          <a:xfrm>
            <a:off x="10670817" y="362462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100" dirty="0">
                <a:solidFill>
                  <a:srgbClr val="8FAADC"/>
                </a:solidFill>
              </a:rPr>
              <a:t>reads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E71FDD-4004-9BF2-A7F3-5DDFADF09A0E}"/>
              </a:ext>
            </a:extLst>
          </p:cNvPr>
          <p:cNvSpPr txBox="1"/>
          <p:nvPr/>
        </p:nvSpPr>
        <p:spPr>
          <a:xfrm>
            <a:off x="6865479" y="2152999"/>
            <a:ext cx="430887" cy="173323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sz="1600" i="1" dirty="0"/>
              <a:t>d</a:t>
            </a:r>
            <a:r>
              <a:rPr lang="en-DE" sz="1600" i="1" dirty="0"/>
              <a:t>eep sequencing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AFDAC74-F9E5-D3C7-32F9-9387F4BFA8FD}"/>
              </a:ext>
            </a:extLst>
          </p:cNvPr>
          <p:cNvSpPr txBox="1"/>
          <p:nvPr/>
        </p:nvSpPr>
        <p:spPr>
          <a:xfrm>
            <a:off x="6865478" y="4952753"/>
            <a:ext cx="430887" cy="10592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i="1" dirty="0"/>
              <a:t>skimming</a:t>
            </a:r>
            <a:endParaRPr lang="en-DE" sz="1600" i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537AD8-F478-16D2-6067-91BE866395A8}"/>
              </a:ext>
            </a:extLst>
          </p:cNvPr>
          <p:cNvSpPr txBox="1"/>
          <p:nvPr/>
        </p:nvSpPr>
        <p:spPr>
          <a:xfrm>
            <a:off x="9629294" y="4839519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chromosome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2A87A3-2BA5-12EA-EF67-4C6694619274}"/>
              </a:ext>
            </a:extLst>
          </p:cNvPr>
          <p:cNvSpPr txBox="1"/>
          <p:nvPr/>
        </p:nvSpPr>
        <p:spPr>
          <a:xfrm>
            <a:off x="10768646" y="560801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100" dirty="0">
                <a:solidFill>
                  <a:srgbClr val="8FAADC"/>
                </a:solidFill>
              </a:rPr>
              <a:t>reads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FA1B6EF-CA55-997D-CCF5-BDBE50FE3FCE}"/>
              </a:ext>
            </a:extLst>
          </p:cNvPr>
          <p:cNvCxnSpPr>
            <a:cxnSpLocks/>
          </p:cNvCxnSpPr>
          <p:nvPr/>
        </p:nvCxnSpPr>
        <p:spPr>
          <a:xfrm flipV="1">
            <a:off x="8361949" y="2118387"/>
            <a:ext cx="12026" cy="17005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0669743-6854-F02D-A648-4C040D39BEEE}"/>
              </a:ext>
            </a:extLst>
          </p:cNvPr>
          <p:cNvCxnSpPr>
            <a:cxnSpLocks/>
          </p:cNvCxnSpPr>
          <p:nvPr/>
        </p:nvCxnSpPr>
        <p:spPr>
          <a:xfrm flipV="1">
            <a:off x="8659299" y="2128259"/>
            <a:ext cx="12026" cy="17005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3087A58-2BF9-F5FB-DBA4-BCF41641EA52}"/>
              </a:ext>
            </a:extLst>
          </p:cNvPr>
          <p:cNvCxnSpPr>
            <a:cxnSpLocks/>
          </p:cNvCxnSpPr>
          <p:nvPr/>
        </p:nvCxnSpPr>
        <p:spPr>
          <a:xfrm flipV="1">
            <a:off x="8361949" y="4505565"/>
            <a:ext cx="12026" cy="17005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BBFB671-9D5F-0B64-0333-584B2FFF9F78}"/>
              </a:ext>
            </a:extLst>
          </p:cNvPr>
          <p:cNvCxnSpPr>
            <a:cxnSpLocks/>
          </p:cNvCxnSpPr>
          <p:nvPr/>
        </p:nvCxnSpPr>
        <p:spPr>
          <a:xfrm flipV="1">
            <a:off x="8659299" y="4515437"/>
            <a:ext cx="12026" cy="17005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841714B-B4F9-D38B-DB7B-F3C727C7F1F8}"/>
              </a:ext>
            </a:extLst>
          </p:cNvPr>
          <p:cNvSpPr txBox="1"/>
          <p:nvPr/>
        </p:nvSpPr>
        <p:spPr>
          <a:xfrm>
            <a:off x="8059159" y="1672741"/>
            <a:ext cx="9721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E2AC88"/>
                </a:solidFill>
              </a:rPr>
              <a:t>P</a:t>
            </a:r>
            <a:r>
              <a:rPr lang="en-DE" sz="1100" dirty="0">
                <a:solidFill>
                  <a:srgbClr val="E2AC88"/>
                </a:solidFill>
              </a:rPr>
              <a:t>hylogenetic marker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61F5F6-3DBA-6F62-5F83-819C77E0DF9E}"/>
              </a:ext>
            </a:extLst>
          </p:cNvPr>
          <p:cNvSpPr txBox="1"/>
          <p:nvPr/>
        </p:nvSpPr>
        <p:spPr>
          <a:xfrm>
            <a:off x="8059925" y="4123520"/>
            <a:ext cx="97213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E2AC88"/>
                </a:solidFill>
              </a:rPr>
              <a:t>P</a:t>
            </a:r>
            <a:r>
              <a:rPr lang="en-DE" sz="1100" dirty="0">
                <a:solidFill>
                  <a:srgbClr val="E2AC88"/>
                </a:solidFill>
              </a:rPr>
              <a:t>hylogenetic marker</a:t>
            </a:r>
          </a:p>
        </p:txBody>
      </p:sp>
    </p:spTree>
    <p:extLst>
      <p:ext uri="{BB962C8B-B14F-4D97-AF65-F5344CB8AC3E}">
        <p14:creationId xmlns:p14="http://schemas.microsoft.com/office/powerpoint/2010/main" val="109791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D8AA-E71E-1CC0-B60D-ED2FEBCC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File-formats associated with DNA barcoding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D1C4E-4287-2506-F65B-BE31A25BA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30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597</Words>
  <Application>Microsoft Macintosh PowerPoint</Application>
  <PresentationFormat>Widescreen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A brief guide on DNA barcoding</vt:lpstr>
      <vt:lpstr>Introduction</vt:lpstr>
      <vt:lpstr>The need for a species identifiaction pipeline</vt:lpstr>
      <vt:lpstr>The need for a species identifiaction pipeline</vt:lpstr>
      <vt:lpstr>DNA barcoding enters the stage</vt:lpstr>
      <vt:lpstr>The metazoan target sequence</vt:lpstr>
      <vt:lpstr>Limitations of DNA barcoding</vt:lpstr>
      <vt:lpstr>Detour into genome skimming</vt:lpstr>
      <vt:lpstr>File-formats associated with DNA barcoding</vt:lpstr>
      <vt:lpstr>.ab1 (Applied Biosystems Trace File)</vt:lpstr>
      <vt:lpstr>Features of a good run</vt:lpstr>
      <vt:lpstr>Other systematic errors</vt:lpstr>
      <vt:lpstr>Trim the ends of the trace files</vt:lpstr>
      <vt:lpstr>Build contigs of paired sequences</vt:lpstr>
      <vt:lpstr>.fasta</vt:lpstr>
      <vt:lpstr>Newick format</vt:lpstr>
      <vt:lpstr>Comparison to a reference library</vt:lpstr>
      <vt:lpstr>Introduction to BOLD</vt:lpstr>
      <vt:lpstr>Example entry for S.mediterranea</vt:lpstr>
      <vt:lpstr>Sidenote for controls</vt:lpstr>
      <vt:lpstr>Distinguishing species</vt:lpstr>
      <vt:lpstr>Distinguishing species</vt:lpstr>
      <vt:lpstr>Introduction to multiple sequence alignments using MEGA</vt:lpstr>
      <vt:lpstr>Introduction to phylogenetic trees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guide on DNA barcoding</dc:title>
  <dc:creator>Kagan, Ferenc</dc:creator>
  <cp:lastModifiedBy>Kagan, Ferenc</cp:lastModifiedBy>
  <cp:revision>46</cp:revision>
  <dcterms:created xsi:type="dcterms:W3CDTF">2024-02-05T11:49:15Z</dcterms:created>
  <dcterms:modified xsi:type="dcterms:W3CDTF">2025-02-07T16:29:57Z</dcterms:modified>
</cp:coreProperties>
</file>